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8" r:id="rId3"/>
    <p:sldId id="259" r:id="rId4"/>
    <p:sldId id="262" r:id="rId5"/>
    <p:sldId id="260" r:id="rId6"/>
    <p:sldId id="263" r:id="rId7"/>
    <p:sldId id="264" r:id="rId8"/>
    <p:sldId id="265" r:id="rId9"/>
    <p:sldId id="267" r:id="rId10"/>
    <p:sldId id="269" r:id="rId11"/>
    <p:sldId id="268" r:id="rId12"/>
    <p:sldId id="271" r:id="rId13"/>
    <p:sldId id="266" r:id="rId14"/>
    <p:sldId id="276" r:id="rId15"/>
    <p:sldId id="272" r:id="rId16"/>
    <p:sldId id="273" r:id="rId17"/>
    <p:sldId id="278" r:id="rId18"/>
    <p:sldId id="277" r:id="rId19"/>
    <p:sldId id="280" r:id="rId20"/>
    <p:sldId id="281" r:id="rId21"/>
    <p:sldId id="274" r:id="rId22"/>
    <p:sldId id="275" r:id="rId23"/>
    <p:sldId id="284" r:id="rId24"/>
    <p:sldId id="285" r:id="rId25"/>
    <p:sldId id="282" r:id="rId26"/>
    <p:sldId id="283"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F3342-1B40-6A42-ADF8-479836C6507A}" v="150" dt="2023-12-26T21:34:57.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5755"/>
  </p:normalViewPr>
  <p:slideViewPr>
    <p:cSldViewPr snapToGrid="0" showGuides="1">
      <p:cViewPr varScale="1">
        <p:scale>
          <a:sx n="105" d="100"/>
          <a:sy n="105" d="100"/>
        </p:scale>
        <p:origin x="840" y="1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habnam Das Kar MD" userId="65c1565e971cae14" providerId="LiveId" clId="{883F3342-1B40-6A42-ADF8-479836C6507A}"/>
    <pc:docChg chg="undo custSel addSld delSld modSld sldOrd">
      <pc:chgData name="Dr. Shabnam Das Kar MD" userId="65c1565e971cae14" providerId="LiveId" clId="{883F3342-1B40-6A42-ADF8-479836C6507A}" dt="2023-12-26T21:38:57.684" v="5484" actId="2696"/>
      <pc:docMkLst>
        <pc:docMk/>
      </pc:docMkLst>
      <pc:sldChg chg="modSp mod">
        <pc:chgData name="Dr. Shabnam Das Kar MD" userId="65c1565e971cae14" providerId="LiveId" clId="{883F3342-1B40-6A42-ADF8-479836C6507A}" dt="2023-12-25T20:01:58.205" v="4189" actId="20577"/>
        <pc:sldMkLst>
          <pc:docMk/>
          <pc:sldMk cId="3191785052" sldId="256"/>
        </pc:sldMkLst>
        <pc:spChg chg="mod">
          <ac:chgData name="Dr. Shabnam Das Kar MD" userId="65c1565e971cae14" providerId="LiveId" clId="{883F3342-1B40-6A42-ADF8-479836C6507A}" dt="2023-12-25T20:01:58.205" v="4189" actId="20577"/>
          <ac:spMkLst>
            <pc:docMk/>
            <pc:sldMk cId="3191785052" sldId="256"/>
            <ac:spMk id="3" creationId="{D80E6CFC-80B2-2AAB-E164-A0BC5FEFBB0B}"/>
          </ac:spMkLst>
        </pc:spChg>
      </pc:sldChg>
      <pc:sldChg chg="del ord">
        <pc:chgData name="Dr. Shabnam Das Kar MD" userId="65c1565e971cae14" providerId="LiveId" clId="{883F3342-1B40-6A42-ADF8-479836C6507A}" dt="2023-12-25T20:01:32.560" v="4185" actId="2696"/>
        <pc:sldMkLst>
          <pc:docMk/>
          <pc:sldMk cId="1539561430" sldId="257"/>
        </pc:sldMkLst>
      </pc:sldChg>
      <pc:sldChg chg="modSp new mod">
        <pc:chgData name="Dr. Shabnam Das Kar MD" userId="65c1565e971cae14" providerId="LiveId" clId="{883F3342-1B40-6A42-ADF8-479836C6507A}" dt="2023-12-26T18:12:55.360" v="4557" actId="20577"/>
        <pc:sldMkLst>
          <pc:docMk/>
          <pc:sldMk cId="3534724003" sldId="258"/>
        </pc:sldMkLst>
        <pc:spChg chg="mod">
          <ac:chgData name="Dr. Shabnam Das Kar MD" userId="65c1565e971cae14" providerId="LiveId" clId="{883F3342-1B40-6A42-ADF8-479836C6507A}" dt="2023-12-24T20:12:41.045" v="2837" actId="20577"/>
          <ac:spMkLst>
            <pc:docMk/>
            <pc:sldMk cId="3534724003" sldId="258"/>
            <ac:spMk id="2" creationId="{C1F8BCD0-9FDF-DB42-0AE8-A8806B06E93E}"/>
          </ac:spMkLst>
        </pc:spChg>
        <pc:spChg chg="mod">
          <ac:chgData name="Dr. Shabnam Das Kar MD" userId="65c1565e971cae14" providerId="LiveId" clId="{883F3342-1B40-6A42-ADF8-479836C6507A}" dt="2023-12-26T18:12:55.360" v="4557" actId="20577"/>
          <ac:spMkLst>
            <pc:docMk/>
            <pc:sldMk cId="3534724003" sldId="258"/>
            <ac:spMk id="3" creationId="{DE6A085F-2739-F872-6058-86FB3D55EE5F}"/>
          </ac:spMkLst>
        </pc:spChg>
      </pc:sldChg>
      <pc:sldChg chg="modSp new mod">
        <pc:chgData name="Dr. Shabnam Das Kar MD" userId="65c1565e971cae14" providerId="LiveId" clId="{883F3342-1B40-6A42-ADF8-479836C6507A}" dt="2023-12-24T17:13:44.559" v="349" actId="20577"/>
        <pc:sldMkLst>
          <pc:docMk/>
          <pc:sldMk cId="2584149077" sldId="259"/>
        </pc:sldMkLst>
        <pc:spChg chg="mod">
          <ac:chgData name="Dr. Shabnam Das Kar MD" userId="65c1565e971cae14" providerId="LiveId" clId="{883F3342-1B40-6A42-ADF8-479836C6507A}" dt="2023-12-24T16:45:50.948" v="89" actId="20577"/>
          <ac:spMkLst>
            <pc:docMk/>
            <pc:sldMk cId="2584149077" sldId="259"/>
            <ac:spMk id="2" creationId="{5809CE47-C123-AFCA-9C2C-7F91AE3DFF7F}"/>
          </ac:spMkLst>
        </pc:spChg>
        <pc:spChg chg="mod">
          <ac:chgData name="Dr. Shabnam Das Kar MD" userId="65c1565e971cae14" providerId="LiveId" clId="{883F3342-1B40-6A42-ADF8-479836C6507A}" dt="2023-12-24T17:13:44.559" v="349" actId="20577"/>
          <ac:spMkLst>
            <pc:docMk/>
            <pc:sldMk cId="2584149077" sldId="259"/>
            <ac:spMk id="3" creationId="{D15E66EB-58BE-27D7-4721-8F36794B9525}"/>
          </ac:spMkLst>
        </pc:spChg>
      </pc:sldChg>
      <pc:sldChg chg="addSp delSp modSp new mod ord setBg">
        <pc:chgData name="Dr. Shabnam Das Kar MD" userId="65c1565e971cae14" providerId="LiveId" clId="{883F3342-1B40-6A42-ADF8-479836C6507A}" dt="2023-12-25T20:08:47.475" v="4291" actId="1076"/>
        <pc:sldMkLst>
          <pc:docMk/>
          <pc:sldMk cId="477321801" sldId="260"/>
        </pc:sldMkLst>
        <pc:spChg chg="del">
          <ac:chgData name="Dr. Shabnam Das Kar MD" userId="65c1565e971cae14" providerId="LiveId" clId="{883F3342-1B40-6A42-ADF8-479836C6507A}" dt="2023-12-24T17:05:09.155" v="140" actId="26606"/>
          <ac:spMkLst>
            <pc:docMk/>
            <pc:sldMk cId="477321801" sldId="260"/>
            <ac:spMk id="2" creationId="{4635C62A-8445-D459-539A-ED1A387943FC}"/>
          </ac:spMkLst>
        </pc:spChg>
        <pc:spChg chg="del">
          <ac:chgData name="Dr. Shabnam Das Kar MD" userId="65c1565e971cae14" providerId="LiveId" clId="{883F3342-1B40-6A42-ADF8-479836C6507A}" dt="2023-12-24T17:05:00.250" v="137"/>
          <ac:spMkLst>
            <pc:docMk/>
            <pc:sldMk cId="477321801" sldId="260"/>
            <ac:spMk id="3" creationId="{9C95065E-7B6D-90F1-7974-24F06848F872}"/>
          </ac:spMkLst>
        </pc:spChg>
        <pc:spChg chg="add mod">
          <ac:chgData name="Dr. Shabnam Das Kar MD" userId="65c1565e971cae14" providerId="LiveId" clId="{883F3342-1B40-6A42-ADF8-479836C6507A}" dt="2023-12-25T20:08:47.475" v="4291" actId="1076"/>
          <ac:spMkLst>
            <pc:docMk/>
            <pc:sldMk cId="477321801" sldId="260"/>
            <ac:spMk id="5" creationId="{33317526-957D-DBE6-4F78-695FB7B60785}"/>
          </ac:spMkLst>
        </pc:spChg>
        <pc:picChg chg="add mod">
          <ac:chgData name="Dr. Shabnam Das Kar MD" userId="65c1565e971cae14" providerId="LiveId" clId="{883F3342-1B40-6A42-ADF8-479836C6507A}" dt="2023-12-24T17:05:09.155" v="140" actId="26606"/>
          <ac:picMkLst>
            <pc:docMk/>
            <pc:sldMk cId="477321801" sldId="260"/>
            <ac:picMk id="7" creationId="{CE4D659A-BCFD-F5E4-0524-A52CC7C5F0DF}"/>
          </ac:picMkLst>
        </pc:picChg>
      </pc:sldChg>
      <pc:sldChg chg="modSp new del mod">
        <pc:chgData name="Dr. Shabnam Das Kar MD" userId="65c1565e971cae14" providerId="LiveId" clId="{883F3342-1B40-6A42-ADF8-479836C6507A}" dt="2023-12-26T21:21:15.306" v="5376" actId="2696"/>
        <pc:sldMkLst>
          <pc:docMk/>
          <pc:sldMk cId="3912736247" sldId="261"/>
        </pc:sldMkLst>
        <pc:spChg chg="mod">
          <ac:chgData name="Dr. Shabnam Das Kar MD" userId="65c1565e971cae14" providerId="LiveId" clId="{883F3342-1B40-6A42-ADF8-479836C6507A}" dt="2023-12-24T17:26:27.183" v="672" actId="20577"/>
          <ac:spMkLst>
            <pc:docMk/>
            <pc:sldMk cId="3912736247" sldId="261"/>
            <ac:spMk id="2" creationId="{6737A1DD-33E8-0D34-AD01-DD97909BBA38}"/>
          </ac:spMkLst>
        </pc:spChg>
        <pc:spChg chg="mod">
          <ac:chgData name="Dr. Shabnam Das Kar MD" userId="65c1565e971cae14" providerId="LiveId" clId="{883F3342-1B40-6A42-ADF8-479836C6507A}" dt="2023-12-24T17:26:30.398" v="673" actId="20577"/>
          <ac:spMkLst>
            <pc:docMk/>
            <pc:sldMk cId="3912736247" sldId="261"/>
            <ac:spMk id="3" creationId="{4DE6BB25-A4F1-8465-AADD-EE72E348AFF9}"/>
          </ac:spMkLst>
        </pc:spChg>
      </pc:sldChg>
      <pc:sldChg chg="addSp modSp new mod modAnim">
        <pc:chgData name="Dr. Shabnam Das Kar MD" userId="65c1565e971cae14" providerId="LiveId" clId="{883F3342-1B40-6A42-ADF8-479836C6507A}" dt="2023-12-24T17:21:08.553" v="587"/>
        <pc:sldMkLst>
          <pc:docMk/>
          <pc:sldMk cId="3682086220" sldId="262"/>
        </pc:sldMkLst>
        <pc:spChg chg="mod">
          <ac:chgData name="Dr. Shabnam Das Kar MD" userId="65c1565e971cae14" providerId="LiveId" clId="{883F3342-1B40-6A42-ADF8-479836C6507A}" dt="2023-12-24T17:14:19.584" v="364"/>
          <ac:spMkLst>
            <pc:docMk/>
            <pc:sldMk cId="3682086220" sldId="262"/>
            <ac:spMk id="2" creationId="{365B95D2-4D7C-AD8E-8884-FDE9BE1B7720}"/>
          </ac:spMkLst>
        </pc:spChg>
        <pc:spChg chg="mod">
          <ac:chgData name="Dr. Shabnam Das Kar MD" userId="65c1565e971cae14" providerId="LiveId" clId="{883F3342-1B40-6A42-ADF8-479836C6507A}" dt="2023-12-24T17:15:52.980" v="418" actId="20577"/>
          <ac:spMkLst>
            <pc:docMk/>
            <pc:sldMk cId="3682086220" sldId="262"/>
            <ac:spMk id="3" creationId="{48FFB320-0E9E-3947-FB2C-CA61B4E2D33D}"/>
          </ac:spMkLst>
        </pc:spChg>
        <pc:spChg chg="add mod">
          <ac:chgData name="Dr. Shabnam Das Kar MD" userId="65c1565e971cae14" providerId="LiveId" clId="{883F3342-1B40-6A42-ADF8-479836C6507A}" dt="2023-12-24T17:20:59.421" v="586" actId="207"/>
          <ac:spMkLst>
            <pc:docMk/>
            <pc:sldMk cId="3682086220" sldId="262"/>
            <ac:spMk id="4" creationId="{388704D2-60B1-4FDE-5FA5-A268529AC8C5}"/>
          </ac:spMkLst>
        </pc:spChg>
      </pc:sldChg>
      <pc:sldChg chg="addSp modSp new mod">
        <pc:chgData name="Dr. Shabnam Das Kar MD" userId="65c1565e971cae14" providerId="LiveId" clId="{883F3342-1B40-6A42-ADF8-479836C6507A}" dt="2023-12-25T20:09:41.587" v="4324" actId="20577"/>
        <pc:sldMkLst>
          <pc:docMk/>
          <pc:sldMk cId="236917841" sldId="263"/>
        </pc:sldMkLst>
        <pc:spChg chg="mod">
          <ac:chgData name="Dr. Shabnam Das Kar MD" userId="65c1565e971cae14" providerId="LiveId" clId="{883F3342-1B40-6A42-ADF8-479836C6507A}" dt="2023-12-24T17:43:30.142" v="684" actId="20577"/>
          <ac:spMkLst>
            <pc:docMk/>
            <pc:sldMk cId="236917841" sldId="263"/>
            <ac:spMk id="2" creationId="{665CD48A-164B-6B7F-40F0-008BFA72018E}"/>
          </ac:spMkLst>
        </pc:spChg>
        <pc:spChg chg="mod">
          <ac:chgData name="Dr. Shabnam Das Kar MD" userId="65c1565e971cae14" providerId="LiveId" clId="{883F3342-1B40-6A42-ADF8-479836C6507A}" dt="2023-12-25T20:09:41.587" v="4324" actId="20577"/>
          <ac:spMkLst>
            <pc:docMk/>
            <pc:sldMk cId="236917841" sldId="263"/>
            <ac:spMk id="3" creationId="{53BFC20A-A44F-7272-B9D0-A80E405D3E2E}"/>
          </ac:spMkLst>
        </pc:spChg>
        <pc:spChg chg="add mod">
          <ac:chgData name="Dr. Shabnam Das Kar MD" userId="65c1565e971cae14" providerId="LiveId" clId="{883F3342-1B40-6A42-ADF8-479836C6507A}" dt="2023-12-24T18:04:17.082" v="1102" actId="1076"/>
          <ac:spMkLst>
            <pc:docMk/>
            <pc:sldMk cId="236917841" sldId="263"/>
            <ac:spMk id="5" creationId="{046092DA-E8DB-0C09-BF65-34AE533EED76}"/>
          </ac:spMkLst>
        </pc:spChg>
      </pc:sldChg>
      <pc:sldChg chg="addSp modSp new mod modNotesTx">
        <pc:chgData name="Dr. Shabnam Das Kar MD" userId="65c1565e971cae14" providerId="LiveId" clId="{883F3342-1B40-6A42-ADF8-479836C6507A}" dt="2023-12-24T18:48:07.652" v="1287" actId="1076"/>
        <pc:sldMkLst>
          <pc:docMk/>
          <pc:sldMk cId="1148278426" sldId="264"/>
        </pc:sldMkLst>
        <pc:spChg chg="mod">
          <ac:chgData name="Dr. Shabnam Das Kar MD" userId="65c1565e971cae14" providerId="LiveId" clId="{883F3342-1B40-6A42-ADF8-479836C6507A}" dt="2023-12-24T17:55:56.848" v="840" actId="20577"/>
          <ac:spMkLst>
            <pc:docMk/>
            <pc:sldMk cId="1148278426" sldId="264"/>
            <ac:spMk id="2" creationId="{365E5E8C-3E4A-AC0C-8F5A-A0EBCBA1B046}"/>
          </ac:spMkLst>
        </pc:spChg>
        <pc:spChg chg="mod">
          <ac:chgData name="Dr. Shabnam Das Kar MD" userId="65c1565e971cae14" providerId="LiveId" clId="{883F3342-1B40-6A42-ADF8-479836C6507A}" dt="2023-12-24T18:03:29.728" v="1097" actId="20577"/>
          <ac:spMkLst>
            <pc:docMk/>
            <pc:sldMk cId="1148278426" sldId="264"/>
            <ac:spMk id="3" creationId="{DCA3D6D5-62E0-E069-C0B7-79EC89135860}"/>
          </ac:spMkLst>
        </pc:spChg>
        <pc:spChg chg="add mod">
          <ac:chgData name="Dr. Shabnam Das Kar MD" userId="65c1565e971cae14" providerId="LiveId" clId="{883F3342-1B40-6A42-ADF8-479836C6507A}" dt="2023-12-24T18:48:07.652" v="1287" actId="1076"/>
          <ac:spMkLst>
            <pc:docMk/>
            <pc:sldMk cId="1148278426" sldId="264"/>
            <ac:spMk id="5" creationId="{6B381FB5-2A5C-ED67-68A0-EC040C0169CC}"/>
          </ac:spMkLst>
        </pc:spChg>
      </pc:sldChg>
      <pc:sldChg chg="addSp modSp new mod">
        <pc:chgData name="Dr. Shabnam Das Kar MD" userId="65c1565e971cae14" providerId="LiveId" clId="{883F3342-1B40-6A42-ADF8-479836C6507A}" dt="2023-12-25T20:11:06.740" v="4388" actId="20577"/>
        <pc:sldMkLst>
          <pc:docMk/>
          <pc:sldMk cId="3293729399" sldId="265"/>
        </pc:sldMkLst>
        <pc:spChg chg="mod">
          <ac:chgData name="Dr. Shabnam Das Kar MD" userId="65c1565e971cae14" providerId="LiveId" clId="{883F3342-1B40-6A42-ADF8-479836C6507A}" dt="2023-12-24T18:44:34.150" v="1199" actId="20577"/>
          <ac:spMkLst>
            <pc:docMk/>
            <pc:sldMk cId="3293729399" sldId="265"/>
            <ac:spMk id="2" creationId="{D4150670-E627-E5E6-B391-E821126E062E}"/>
          </ac:spMkLst>
        </pc:spChg>
        <pc:spChg chg="mod">
          <ac:chgData name="Dr. Shabnam Das Kar MD" userId="65c1565e971cae14" providerId="LiveId" clId="{883F3342-1B40-6A42-ADF8-479836C6507A}" dt="2023-12-25T20:11:06.740" v="4388" actId="20577"/>
          <ac:spMkLst>
            <pc:docMk/>
            <pc:sldMk cId="3293729399" sldId="265"/>
            <ac:spMk id="3" creationId="{D3F1DE9C-AAE0-C21F-13E2-3CDA95F7A010}"/>
          </ac:spMkLst>
        </pc:spChg>
        <pc:spChg chg="add mod">
          <ac:chgData name="Dr. Shabnam Das Kar MD" userId="65c1565e971cae14" providerId="LiveId" clId="{883F3342-1B40-6A42-ADF8-479836C6507A}" dt="2023-12-24T18:44:16.415" v="1185" actId="1076"/>
          <ac:spMkLst>
            <pc:docMk/>
            <pc:sldMk cId="3293729399" sldId="265"/>
            <ac:spMk id="5" creationId="{C9C1F6A7-C928-0A26-071C-DA190914852E}"/>
          </ac:spMkLst>
        </pc:spChg>
      </pc:sldChg>
      <pc:sldChg chg="modSp new mod modNotesTx">
        <pc:chgData name="Dr. Shabnam Das Kar MD" userId="65c1565e971cae14" providerId="LiveId" clId="{883F3342-1B40-6A42-ADF8-479836C6507A}" dt="2023-12-26T21:26:10.793" v="5420" actId="20577"/>
        <pc:sldMkLst>
          <pc:docMk/>
          <pc:sldMk cId="1241248517" sldId="266"/>
        </pc:sldMkLst>
        <pc:spChg chg="mod">
          <ac:chgData name="Dr. Shabnam Das Kar MD" userId="65c1565e971cae14" providerId="LiveId" clId="{883F3342-1B40-6A42-ADF8-479836C6507A}" dt="2023-12-24T19:43:48.898" v="2302" actId="20577"/>
          <ac:spMkLst>
            <pc:docMk/>
            <pc:sldMk cId="1241248517" sldId="266"/>
            <ac:spMk id="2" creationId="{D3ECB575-0B2F-399B-C6FF-11788B2BE5FE}"/>
          </ac:spMkLst>
        </pc:spChg>
        <pc:spChg chg="mod">
          <ac:chgData name="Dr. Shabnam Das Kar MD" userId="65c1565e971cae14" providerId="LiveId" clId="{883F3342-1B40-6A42-ADF8-479836C6507A}" dt="2023-12-26T21:26:10.793" v="5420" actId="20577"/>
          <ac:spMkLst>
            <pc:docMk/>
            <pc:sldMk cId="1241248517" sldId="266"/>
            <ac:spMk id="3" creationId="{0AFE0D76-5C47-7D12-0D74-1335D7DAFB49}"/>
          </ac:spMkLst>
        </pc:spChg>
      </pc:sldChg>
      <pc:sldChg chg="addSp delSp modSp new mod modNotesTx">
        <pc:chgData name="Dr. Shabnam Das Kar MD" userId="65c1565e971cae14" providerId="LiveId" clId="{883F3342-1B40-6A42-ADF8-479836C6507A}" dt="2023-12-26T21:23:21.279" v="5400" actId="20577"/>
        <pc:sldMkLst>
          <pc:docMk/>
          <pc:sldMk cId="342697033" sldId="267"/>
        </pc:sldMkLst>
        <pc:spChg chg="del">
          <ac:chgData name="Dr. Shabnam Das Kar MD" userId="65c1565e971cae14" providerId="LiveId" clId="{883F3342-1B40-6A42-ADF8-479836C6507A}" dt="2023-12-24T19:02:46.393" v="1504"/>
          <ac:spMkLst>
            <pc:docMk/>
            <pc:sldMk cId="342697033" sldId="267"/>
            <ac:spMk id="2" creationId="{E752651F-5A01-CB71-D4C9-166871A8CE29}"/>
          </ac:spMkLst>
        </pc:spChg>
        <pc:spChg chg="del mod">
          <ac:chgData name="Dr. Shabnam Das Kar MD" userId="65c1565e971cae14" providerId="LiveId" clId="{883F3342-1B40-6A42-ADF8-479836C6507A}" dt="2023-12-24T19:21:58.846" v="1907" actId="478"/>
          <ac:spMkLst>
            <pc:docMk/>
            <pc:sldMk cId="342697033" sldId="267"/>
            <ac:spMk id="3" creationId="{0EDD3344-1F21-C571-C4C5-2C4563865514}"/>
          </ac:spMkLst>
        </pc:spChg>
        <pc:spChg chg="add mod">
          <ac:chgData name="Dr. Shabnam Das Kar MD" userId="65c1565e971cae14" providerId="LiveId" clId="{883F3342-1B40-6A42-ADF8-479836C6507A}" dt="2023-12-24T19:27:12.201" v="2068" actId="120"/>
          <ac:spMkLst>
            <pc:docMk/>
            <pc:sldMk cId="342697033" sldId="267"/>
            <ac:spMk id="4" creationId="{57FBBC7C-AD7B-862F-5783-78E2927D0C14}"/>
          </ac:spMkLst>
        </pc:spChg>
        <pc:spChg chg="add mod">
          <ac:chgData name="Dr. Shabnam Das Kar MD" userId="65c1565e971cae14" providerId="LiveId" clId="{883F3342-1B40-6A42-ADF8-479836C6507A}" dt="2023-12-24T19:23:10.997" v="1912" actId="1076"/>
          <ac:spMkLst>
            <pc:docMk/>
            <pc:sldMk cId="342697033" sldId="267"/>
            <ac:spMk id="6" creationId="{9D348054-66EA-9FBC-0BA3-5CF4CBCA7D85}"/>
          </ac:spMkLst>
        </pc:spChg>
        <pc:spChg chg="add del mod">
          <ac:chgData name="Dr. Shabnam Das Kar MD" userId="65c1565e971cae14" providerId="LiveId" clId="{883F3342-1B40-6A42-ADF8-479836C6507A}" dt="2023-12-24T19:22:01.566" v="1908" actId="478"/>
          <ac:spMkLst>
            <pc:docMk/>
            <pc:sldMk cId="342697033" sldId="267"/>
            <ac:spMk id="9" creationId="{2552CC35-6310-CC72-4901-1DE57E89903F}"/>
          </ac:spMkLst>
        </pc:spChg>
        <pc:graphicFrameChg chg="add mod modGraphic">
          <ac:chgData name="Dr. Shabnam Das Kar MD" userId="65c1565e971cae14" providerId="LiveId" clId="{883F3342-1B40-6A42-ADF8-479836C6507A}" dt="2023-12-26T21:23:21.279" v="5400" actId="20577"/>
          <ac:graphicFrameMkLst>
            <pc:docMk/>
            <pc:sldMk cId="342697033" sldId="267"/>
            <ac:graphicFrameMk id="7" creationId="{0CE20CB1-23E8-75C1-7CC3-A4B8BD5F85D6}"/>
          </ac:graphicFrameMkLst>
        </pc:graphicFrameChg>
      </pc:sldChg>
      <pc:sldChg chg="addSp delSp modSp new mod">
        <pc:chgData name="Dr. Shabnam Das Kar MD" userId="65c1565e971cae14" providerId="LiveId" clId="{883F3342-1B40-6A42-ADF8-479836C6507A}" dt="2023-12-24T19:27:23.161" v="2070" actId="1076"/>
        <pc:sldMkLst>
          <pc:docMk/>
          <pc:sldMk cId="886582854" sldId="268"/>
        </pc:sldMkLst>
        <pc:spChg chg="del">
          <ac:chgData name="Dr. Shabnam Das Kar MD" userId="65c1565e971cae14" providerId="LiveId" clId="{883F3342-1B40-6A42-ADF8-479836C6507A}" dt="2023-12-24T19:22:44.687" v="1910"/>
          <ac:spMkLst>
            <pc:docMk/>
            <pc:sldMk cId="886582854" sldId="268"/>
            <ac:spMk id="2" creationId="{5C384681-754E-E06C-0947-C6B40984044F}"/>
          </ac:spMkLst>
        </pc:spChg>
        <pc:spChg chg="mod">
          <ac:chgData name="Dr. Shabnam Das Kar MD" userId="65c1565e971cae14" providerId="LiveId" clId="{883F3342-1B40-6A42-ADF8-479836C6507A}" dt="2023-12-24T19:27:23.161" v="2070" actId="1076"/>
          <ac:spMkLst>
            <pc:docMk/>
            <pc:sldMk cId="886582854" sldId="268"/>
            <ac:spMk id="3" creationId="{FA042668-132D-1128-5BD2-8AB573C11537}"/>
          </ac:spMkLst>
        </pc:spChg>
        <pc:spChg chg="add mod">
          <ac:chgData name="Dr. Shabnam Das Kar MD" userId="65c1565e971cae14" providerId="LiveId" clId="{883F3342-1B40-6A42-ADF8-479836C6507A}" dt="2023-12-24T19:27:16.994" v="2069" actId="120"/>
          <ac:spMkLst>
            <pc:docMk/>
            <pc:sldMk cId="886582854" sldId="268"/>
            <ac:spMk id="4" creationId="{72331187-F3EA-A089-E8D8-E9CD91601556}"/>
          </ac:spMkLst>
        </pc:spChg>
        <pc:spChg chg="add mod">
          <ac:chgData name="Dr. Shabnam Das Kar MD" userId="65c1565e971cae14" providerId="LiveId" clId="{883F3342-1B40-6A42-ADF8-479836C6507A}" dt="2023-12-24T19:24:47.387" v="1932"/>
          <ac:spMkLst>
            <pc:docMk/>
            <pc:sldMk cId="886582854" sldId="268"/>
            <ac:spMk id="5" creationId="{7E4A7C60-F1A2-37F9-CB13-A6FB970FD10C}"/>
          </ac:spMkLst>
        </pc:spChg>
      </pc:sldChg>
      <pc:sldChg chg="addSp delSp modSp new mod setBg">
        <pc:chgData name="Dr. Shabnam Das Kar MD" userId="65c1565e971cae14" providerId="LiveId" clId="{883F3342-1B40-6A42-ADF8-479836C6507A}" dt="2023-12-24T19:49:49.713" v="2351" actId="20577"/>
        <pc:sldMkLst>
          <pc:docMk/>
          <pc:sldMk cId="752991338" sldId="269"/>
        </pc:sldMkLst>
        <pc:spChg chg="mod">
          <ac:chgData name="Dr. Shabnam Das Kar MD" userId="65c1565e971cae14" providerId="LiveId" clId="{883F3342-1B40-6A42-ADF8-479836C6507A}" dt="2023-12-24T19:29:16.905" v="2175" actId="26606"/>
          <ac:spMkLst>
            <pc:docMk/>
            <pc:sldMk cId="752991338" sldId="269"/>
            <ac:spMk id="2" creationId="{C07CF5BF-C1D2-7A99-B216-C7617272B5E6}"/>
          </ac:spMkLst>
        </pc:spChg>
        <pc:spChg chg="mod">
          <ac:chgData name="Dr. Shabnam Das Kar MD" userId="65c1565e971cae14" providerId="LiveId" clId="{883F3342-1B40-6A42-ADF8-479836C6507A}" dt="2023-12-24T19:48:46.588" v="2341" actId="5793"/>
          <ac:spMkLst>
            <pc:docMk/>
            <pc:sldMk cId="752991338" sldId="269"/>
            <ac:spMk id="3" creationId="{0216E543-BC56-5888-3C6C-EB196AB32220}"/>
          </ac:spMkLst>
        </pc:spChg>
        <pc:spChg chg="add mod">
          <ac:chgData name="Dr. Shabnam Das Kar MD" userId="65c1565e971cae14" providerId="LiveId" clId="{883F3342-1B40-6A42-ADF8-479836C6507A}" dt="2023-12-24T19:49:49.713" v="2351" actId="20577"/>
          <ac:spMkLst>
            <pc:docMk/>
            <pc:sldMk cId="752991338" sldId="269"/>
            <ac:spMk id="4" creationId="{6D018DD7-8F94-C616-8E28-08097796A48E}"/>
          </ac:spMkLst>
        </pc:spChg>
        <pc:grpChg chg="add del">
          <ac:chgData name="Dr. Shabnam Das Kar MD" userId="65c1565e971cae14" providerId="LiveId" clId="{883F3342-1B40-6A42-ADF8-479836C6507A}" dt="2023-12-24T19:29:16.905" v="2175" actId="26606"/>
          <ac:grpSpMkLst>
            <pc:docMk/>
            <pc:sldMk cId="752991338" sldId="269"/>
            <ac:grpSpMk id="1031" creationId="{6258F736-B256-8039-9DC6-F4E49A5C5AD5}"/>
          </ac:grpSpMkLst>
        </pc:grpChg>
        <pc:picChg chg="add mod">
          <ac:chgData name="Dr. Shabnam Das Kar MD" userId="65c1565e971cae14" providerId="LiveId" clId="{883F3342-1B40-6A42-ADF8-479836C6507A}" dt="2023-12-24T19:34:49.788" v="2192" actId="1076"/>
          <ac:picMkLst>
            <pc:docMk/>
            <pc:sldMk cId="752991338" sldId="269"/>
            <ac:picMk id="1026" creationId="{05D00223-714B-B21B-E287-704703BEEC74}"/>
          </ac:picMkLst>
        </pc:picChg>
      </pc:sldChg>
      <pc:sldChg chg="modSp new del mod">
        <pc:chgData name="Dr. Shabnam Das Kar MD" userId="65c1565e971cae14" providerId="LiveId" clId="{883F3342-1B40-6A42-ADF8-479836C6507A}" dt="2023-12-26T21:38:52.059" v="5483" actId="2696"/>
        <pc:sldMkLst>
          <pc:docMk/>
          <pc:sldMk cId="3051326320" sldId="270"/>
        </pc:sldMkLst>
        <pc:spChg chg="mod">
          <ac:chgData name="Dr. Shabnam Das Kar MD" userId="65c1565e971cae14" providerId="LiveId" clId="{883F3342-1B40-6A42-ADF8-479836C6507A}" dt="2023-12-24T19:40:54.187" v="2247" actId="20577"/>
          <ac:spMkLst>
            <pc:docMk/>
            <pc:sldMk cId="3051326320" sldId="270"/>
            <ac:spMk id="2" creationId="{772A861D-B496-157D-8C4E-3BF4F6C3078F}"/>
          </ac:spMkLst>
        </pc:spChg>
        <pc:spChg chg="mod">
          <ac:chgData name="Dr. Shabnam Das Kar MD" userId="65c1565e971cae14" providerId="LiveId" clId="{883F3342-1B40-6A42-ADF8-479836C6507A}" dt="2023-12-26T18:33:15.646" v="5007"/>
          <ac:spMkLst>
            <pc:docMk/>
            <pc:sldMk cId="3051326320" sldId="270"/>
            <ac:spMk id="3" creationId="{43B72DF3-3E67-8827-DEEA-F00160FBF6A1}"/>
          </ac:spMkLst>
        </pc:spChg>
      </pc:sldChg>
      <pc:sldChg chg="addSp modSp new mod">
        <pc:chgData name="Dr. Shabnam Das Kar MD" userId="65c1565e971cae14" providerId="LiveId" clId="{883F3342-1B40-6A42-ADF8-479836C6507A}" dt="2023-12-26T21:25:23.749" v="5403" actId="20577"/>
        <pc:sldMkLst>
          <pc:docMk/>
          <pc:sldMk cId="654020957" sldId="271"/>
        </pc:sldMkLst>
        <pc:spChg chg="mod">
          <ac:chgData name="Dr. Shabnam Das Kar MD" userId="65c1565e971cae14" providerId="LiveId" clId="{883F3342-1B40-6A42-ADF8-479836C6507A}" dt="2023-12-24T19:59:56.900" v="2471" actId="20577"/>
          <ac:spMkLst>
            <pc:docMk/>
            <pc:sldMk cId="654020957" sldId="271"/>
            <ac:spMk id="2" creationId="{DE83A94A-2CD1-0FC9-3F12-02F06ADA45CE}"/>
          </ac:spMkLst>
        </pc:spChg>
        <pc:spChg chg="mod">
          <ac:chgData name="Dr. Shabnam Das Kar MD" userId="65c1565e971cae14" providerId="LiveId" clId="{883F3342-1B40-6A42-ADF8-479836C6507A}" dt="2023-12-26T21:25:23.749" v="5403" actId="20577"/>
          <ac:spMkLst>
            <pc:docMk/>
            <pc:sldMk cId="654020957" sldId="271"/>
            <ac:spMk id="3" creationId="{FB89C6FA-F557-73B0-20F0-764A9316A03E}"/>
          </ac:spMkLst>
        </pc:spChg>
        <pc:spChg chg="add mod">
          <ac:chgData name="Dr. Shabnam Das Kar MD" userId="65c1565e971cae14" providerId="LiveId" clId="{883F3342-1B40-6A42-ADF8-479836C6507A}" dt="2023-12-24T19:59:38.502" v="2430" actId="1076"/>
          <ac:spMkLst>
            <pc:docMk/>
            <pc:sldMk cId="654020957" sldId="271"/>
            <ac:spMk id="5" creationId="{EA1D79DA-D088-7703-1312-7989C5A15F4E}"/>
          </ac:spMkLst>
        </pc:spChg>
      </pc:sldChg>
      <pc:sldChg chg="addSp modSp new mod">
        <pc:chgData name="Dr. Shabnam Das Kar MD" userId="65c1565e971cae14" providerId="LiveId" clId="{883F3342-1B40-6A42-ADF8-479836C6507A}" dt="2023-12-25T19:57:36.807" v="4029" actId="14100"/>
        <pc:sldMkLst>
          <pc:docMk/>
          <pc:sldMk cId="468891481" sldId="272"/>
        </pc:sldMkLst>
        <pc:spChg chg="mod">
          <ac:chgData name="Dr. Shabnam Das Kar MD" userId="65c1565e971cae14" providerId="LiveId" clId="{883F3342-1B40-6A42-ADF8-479836C6507A}" dt="2023-12-25T17:56:23.005" v="2848" actId="20577"/>
          <ac:spMkLst>
            <pc:docMk/>
            <pc:sldMk cId="468891481" sldId="272"/>
            <ac:spMk id="2" creationId="{BAE06650-A4B0-FB16-D7F3-991449F75916}"/>
          </ac:spMkLst>
        </pc:spChg>
        <pc:spChg chg="mod">
          <ac:chgData name="Dr. Shabnam Das Kar MD" userId="65c1565e971cae14" providerId="LiveId" clId="{883F3342-1B40-6A42-ADF8-479836C6507A}" dt="2023-12-25T19:57:36.807" v="4029" actId="14100"/>
          <ac:spMkLst>
            <pc:docMk/>
            <pc:sldMk cId="468891481" sldId="272"/>
            <ac:spMk id="3" creationId="{CD2176C9-BDCC-F2DD-7C23-FEAAB6E6A1BE}"/>
          </ac:spMkLst>
        </pc:spChg>
        <pc:spChg chg="add mod">
          <ac:chgData name="Dr. Shabnam Das Kar MD" userId="65c1565e971cae14" providerId="LiveId" clId="{883F3342-1B40-6A42-ADF8-479836C6507A}" dt="2023-12-25T19:57:13.811" v="4027" actId="122"/>
          <ac:spMkLst>
            <pc:docMk/>
            <pc:sldMk cId="468891481" sldId="272"/>
            <ac:spMk id="5" creationId="{8119F720-42E4-696B-1684-BD03B0ED0181}"/>
          </ac:spMkLst>
        </pc:spChg>
      </pc:sldChg>
      <pc:sldChg chg="addSp modSp new mod">
        <pc:chgData name="Dr. Shabnam Das Kar MD" userId="65c1565e971cae14" providerId="LiveId" clId="{883F3342-1B40-6A42-ADF8-479836C6507A}" dt="2023-12-25T19:58:56.460" v="4126" actId="20577"/>
        <pc:sldMkLst>
          <pc:docMk/>
          <pc:sldMk cId="1400066872" sldId="273"/>
        </pc:sldMkLst>
        <pc:spChg chg="mod">
          <ac:chgData name="Dr. Shabnam Das Kar MD" userId="65c1565e971cae14" providerId="LiveId" clId="{883F3342-1B40-6A42-ADF8-479836C6507A}" dt="2023-12-25T19:58:37.259" v="4093" actId="20577"/>
          <ac:spMkLst>
            <pc:docMk/>
            <pc:sldMk cId="1400066872" sldId="273"/>
            <ac:spMk id="2" creationId="{737CDCE0-C731-51FB-B809-E5B481860D12}"/>
          </ac:spMkLst>
        </pc:spChg>
        <pc:spChg chg="mod">
          <ac:chgData name="Dr. Shabnam Das Kar MD" userId="65c1565e971cae14" providerId="LiveId" clId="{883F3342-1B40-6A42-ADF8-479836C6507A}" dt="2023-12-25T19:58:56.460" v="4126" actId="20577"/>
          <ac:spMkLst>
            <pc:docMk/>
            <pc:sldMk cId="1400066872" sldId="273"/>
            <ac:spMk id="3" creationId="{8E728B0D-F0AB-F369-8A01-0761F1242259}"/>
          </ac:spMkLst>
        </pc:spChg>
        <pc:spChg chg="add mod">
          <ac:chgData name="Dr. Shabnam Das Kar MD" userId="65c1565e971cae14" providerId="LiveId" clId="{883F3342-1B40-6A42-ADF8-479836C6507A}" dt="2023-12-25T18:15:47.356" v="3057" actId="1076"/>
          <ac:spMkLst>
            <pc:docMk/>
            <pc:sldMk cId="1400066872" sldId="273"/>
            <ac:spMk id="5" creationId="{0DCB935F-3034-8EB2-0DD0-67866D693201}"/>
          </ac:spMkLst>
        </pc:spChg>
      </pc:sldChg>
      <pc:sldChg chg="addSp delSp modSp new mod modAnim">
        <pc:chgData name="Dr. Shabnam Das Kar MD" userId="65c1565e971cae14" providerId="LiveId" clId="{883F3342-1B40-6A42-ADF8-479836C6507A}" dt="2023-12-26T21:29:54.493" v="5427"/>
        <pc:sldMkLst>
          <pc:docMk/>
          <pc:sldMk cId="1345519836" sldId="274"/>
        </pc:sldMkLst>
        <pc:spChg chg="mod">
          <ac:chgData name="Dr. Shabnam Das Kar MD" userId="65c1565e971cae14" providerId="LiveId" clId="{883F3342-1B40-6A42-ADF8-479836C6507A}" dt="2023-12-25T18:25:56.974" v="3085" actId="20577"/>
          <ac:spMkLst>
            <pc:docMk/>
            <pc:sldMk cId="1345519836" sldId="274"/>
            <ac:spMk id="2" creationId="{DA100277-BD32-A595-77E8-B1EB6FB9EAA0}"/>
          </ac:spMkLst>
        </pc:spChg>
        <pc:spChg chg="mod">
          <ac:chgData name="Dr. Shabnam Das Kar MD" userId="65c1565e971cae14" providerId="LiveId" clId="{883F3342-1B40-6A42-ADF8-479836C6507A}" dt="2023-12-25T23:09:07.036" v="4545" actId="20577"/>
          <ac:spMkLst>
            <pc:docMk/>
            <pc:sldMk cId="1345519836" sldId="274"/>
            <ac:spMk id="3" creationId="{0AB84B53-C732-8135-9BC3-A5B2B3D2215C}"/>
          </ac:spMkLst>
        </pc:spChg>
        <pc:spChg chg="add mod">
          <ac:chgData name="Dr. Shabnam Das Kar MD" userId="65c1565e971cae14" providerId="LiveId" clId="{883F3342-1B40-6A42-ADF8-479836C6507A}" dt="2023-12-25T22:56:55.398" v="4519"/>
          <ac:spMkLst>
            <pc:docMk/>
            <pc:sldMk cId="1345519836" sldId="274"/>
            <ac:spMk id="5" creationId="{9403739E-3315-28BF-A4C6-D19847C6B742}"/>
          </ac:spMkLst>
        </pc:spChg>
        <pc:spChg chg="add del mod">
          <ac:chgData name="Dr. Shabnam Das Kar MD" userId="65c1565e971cae14" providerId="LiveId" clId="{883F3342-1B40-6A42-ADF8-479836C6507A}" dt="2023-12-25T19:04:07.403" v="3648"/>
          <ac:spMkLst>
            <pc:docMk/>
            <pc:sldMk cId="1345519836" sldId="274"/>
            <ac:spMk id="6" creationId="{EC247D7A-4F16-A1E7-F018-D7E296892D07}"/>
          </ac:spMkLst>
        </pc:spChg>
      </pc:sldChg>
      <pc:sldChg chg="addSp delSp modSp new mod">
        <pc:chgData name="Dr. Shabnam Das Kar MD" userId="65c1565e971cae14" providerId="LiveId" clId="{883F3342-1B40-6A42-ADF8-479836C6507A}" dt="2023-12-25T18:54:04.516" v="3435" actId="1076"/>
        <pc:sldMkLst>
          <pc:docMk/>
          <pc:sldMk cId="1342410327" sldId="275"/>
        </pc:sldMkLst>
        <pc:spChg chg="mod">
          <ac:chgData name="Dr. Shabnam Das Kar MD" userId="65c1565e971cae14" providerId="LiveId" clId="{883F3342-1B40-6A42-ADF8-479836C6507A}" dt="2023-12-25T18:51:12.951" v="3421" actId="20577"/>
          <ac:spMkLst>
            <pc:docMk/>
            <pc:sldMk cId="1342410327" sldId="275"/>
            <ac:spMk id="2" creationId="{B007B146-ACE9-0222-9346-E7B324142486}"/>
          </ac:spMkLst>
        </pc:spChg>
        <pc:spChg chg="del">
          <ac:chgData name="Dr. Shabnam Das Kar MD" userId="65c1565e971cae14" providerId="LiveId" clId="{883F3342-1B40-6A42-ADF8-479836C6507A}" dt="2023-12-25T18:50:19.906" v="3375"/>
          <ac:spMkLst>
            <pc:docMk/>
            <pc:sldMk cId="1342410327" sldId="275"/>
            <ac:spMk id="3" creationId="{7F2EB026-A35C-C891-6A38-E4B6D93DBBB3}"/>
          </ac:spMkLst>
        </pc:spChg>
        <pc:spChg chg="add mod">
          <ac:chgData name="Dr. Shabnam Das Kar MD" userId="65c1565e971cae14" providerId="LiveId" clId="{883F3342-1B40-6A42-ADF8-479836C6507A}" dt="2023-12-25T18:50:58.556" v="3383" actId="14100"/>
          <ac:spMkLst>
            <pc:docMk/>
            <pc:sldMk cId="1342410327" sldId="275"/>
            <ac:spMk id="5" creationId="{C860C4E0-95D7-DB5D-3C56-8F88060841C7}"/>
          </ac:spMkLst>
        </pc:spChg>
        <pc:spChg chg="add mod">
          <ac:chgData name="Dr. Shabnam Das Kar MD" userId="65c1565e971cae14" providerId="LiveId" clId="{883F3342-1B40-6A42-ADF8-479836C6507A}" dt="2023-12-25T18:54:04.516" v="3435" actId="1076"/>
          <ac:spMkLst>
            <pc:docMk/>
            <pc:sldMk cId="1342410327" sldId="275"/>
            <ac:spMk id="9" creationId="{8853C209-99DB-BCFE-B56B-09A0895225AA}"/>
          </ac:spMkLst>
        </pc:spChg>
        <pc:picChg chg="add del mod">
          <ac:chgData name="Dr. Shabnam Das Kar MD" userId="65c1565e971cae14" providerId="LiveId" clId="{883F3342-1B40-6A42-ADF8-479836C6507A}" dt="2023-12-25T18:53:28.768" v="3430" actId="478"/>
          <ac:picMkLst>
            <pc:docMk/>
            <pc:sldMk cId="1342410327" sldId="275"/>
            <ac:picMk id="7" creationId="{11E6AB69-0F8A-8AEC-E135-3A5E40508085}"/>
          </ac:picMkLst>
        </pc:picChg>
        <pc:picChg chg="add mod">
          <ac:chgData name="Dr. Shabnam Das Kar MD" userId="65c1565e971cae14" providerId="LiveId" clId="{883F3342-1B40-6A42-ADF8-479836C6507A}" dt="2023-12-25T18:51:26.475" v="3423" actId="14100"/>
          <ac:picMkLst>
            <pc:docMk/>
            <pc:sldMk cId="1342410327" sldId="275"/>
            <ac:picMk id="2050" creationId="{6F3EB388-E049-8943-D336-BB00D1E11D85}"/>
          </ac:picMkLst>
        </pc:picChg>
      </pc:sldChg>
      <pc:sldChg chg="addSp delSp modSp new mod modClrScheme chgLayout">
        <pc:chgData name="Dr. Shabnam Das Kar MD" userId="65c1565e971cae14" providerId="LiveId" clId="{883F3342-1B40-6A42-ADF8-479836C6507A}" dt="2023-12-25T19:56:00.199" v="3986" actId="20577"/>
        <pc:sldMkLst>
          <pc:docMk/>
          <pc:sldMk cId="3095527014" sldId="276"/>
        </pc:sldMkLst>
        <pc:spChg chg="del mod ord">
          <ac:chgData name="Dr. Shabnam Das Kar MD" userId="65c1565e971cae14" providerId="LiveId" clId="{883F3342-1B40-6A42-ADF8-479836C6507A}" dt="2023-12-25T19:05:31.118" v="3655" actId="700"/>
          <ac:spMkLst>
            <pc:docMk/>
            <pc:sldMk cId="3095527014" sldId="276"/>
            <ac:spMk id="2" creationId="{660590CC-8DE9-D54C-6A6D-5AE1F29CAB14}"/>
          </ac:spMkLst>
        </pc:spChg>
        <pc:spChg chg="del mod ord">
          <ac:chgData name="Dr. Shabnam Das Kar MD" userId="65c1565e971cae14" providerId="LiveId" clId="{883F3342-1B40-6A42-ADF8-479836C6507A}" dt="2023-12-25T19:05:31.118" v="3655" actId="700"/>
          <ac:spMkLst>
            <pc:docMk/>
            <pc:sldMk cId="3095527014" sldId="276"/>
            <ac:spMk id="3" creationId="{CE55EC63-CF02-C3B6-EBDA-F6BADE525491}"/>
          </ac:spMkLst>
        </pc:spChg>
        <pc:spChg chg="add mod ord">
          <ac:chgData name="Dr. Shabnam Das Kar MD" userId="65c1565e971cae14" providerId="LiveId" clId="{883F3342-1B40-6A42-ADF8-479836C6507A}" dt="2023-12-25T19:56:00.199" v="3986" actId="20577"/>
          <ac:spMkLst>
            <pc:docMk/>
            <pc:sldMk cId="3095527014" sldId="276"/>
            <ac:spMk id="4" creationId="{DAA9741D-2812-8AB9-CEA2-E8EB0F973F2D}"/>
          </ac:spMkLst>
        </pc:spChg>
        <pc:spChg chg="add mod ord">
          <ac:chgData name="Dr. Shabnam Das Kar MD" userId="65c1565e971cae14" providerId="LiveId" clId="{883F3342-1B40-6A42-ADF8-479836C6507A}" dt="2023-12-25T19:05:31.118" v="3655" actId="700"/>
          <ac:spMkLst>
            <pc:docMk/>
            <pc:sldMk cId="3095527014" sldId="276"/>
            <ac:spMk id="5" creationId="{1D005588-326D-618E-7C97-3A5E3E06115B}"/>
          </ac:spMkLst>
        </pc:spChg>
      </pc:sldChg>
      <pc:sldChg chg="addSp modSp new mod">
        <pc:chgData name="Dr. Shabnam Das Kar MD" userId="65c1565e971cae14" providerId="LiveId" clId="{883F3342-1B40-6A42-ADF8-479836C6507A}" dt="2023-12-25T20:32:16.924" v="4442" actId="20577"/>
        <pc:sldMkLst>
          <pc:docMk/>
          <pc:sldMk cId="562067586" sldId="277"/>
        </pc:sldMkLst>
        <pc:spChg chg="mod">
          <ac:chgData name="Dr. Shabnam Das Kar MD" userId="65c1565e971cae14" providerId="LiveId" clId="{883F3342-1B40-6A42-ADF8-479836C6507A}" dt="2023-12-25T20:32:16.924" v="4442" actId="20577"/>
          <ac:spMkLst>
            <pc:docMk/>
            <pc:sldMk cId="562067586" sldId="277"/>
            <ac:spMk id="2" creationId="{759C6BB2-D33B-EFF0-9861-A6E890D130B9}"/>
          </ac:spMkLst>
        </pc:spChg>
        <pc:spChg chg="mod">
          <ac:chgData name="Dr. Shabnam Das Kar MD" userId="65c1565e971cae14" providerId="LiveId" clId="{883F3342-1B40-6A42-ADF8-479836C6507A}" dt="2023-12-25T20:32:09.578" v="4441" actId="27636"/>
          <ac:spMkLst>
            <pc:docMk/>
            <pc:sldMk cId="562067586" sldId="277"/>
            <ac:spMk id="3" creationId="{6350AADF-C659-E1AC-C6EA-7A652DE3E107}"/>
          </ac:spMkLst>
        </pc:spChg>
        <pc:spChg chg="add mod">
          <ac:chgData name="Dr. Shabnam Das Kar MD" userId="65c1565e971cae14" providerId="LiveId" clId="{883F3342-1B40-6A42-ADF8-479836C6507A}" dt="2023-12-25T20:00:10.371" v="4155" actId="1076"/>
          <ac:spMkLst>
            <pc:docMk/>
            <pc:sldMk cId="562067586" sldId="277"/>
            <ac:spMk id="5" creationId="{209D8BA6-EA13-07E0-0A31-9DB4B24AFCD9}"/>
          </ac:spMkLst>
        </pc:spChg>
        <pc:spChg chg="add mod">
          <ac:chgData name="Dr. Shabnam Das Kar MD" userId="65c1565e971cae14" providerId="LiveId" clId="{883F3342-1B40-6A42-ADF8-479836C6507A}" dt="2023-12-25T19:38:18.406" v="3924" actId="767"/>
          <ac:spMkLst>
            <pc:docMk/>
            <pc:sldMk cId="562067586" sldId="277"/>
            <ac:spMk id="6" creationId="{815D885A-0153-1EA5-8634-2911098F33C0}"/>
          </ac:spMkLst>
        </pc:spChg>
      </pc:sldChg>
      <pc:sldChg chg="add del setBg">
        <pc:chgData name="Dr. Shabnam Das Kar MD" userId="65c1565e971cae14" providerId="LiveId" clId="{883F3342-1B40-6A42-ADF8-479836C6507A}" dt="2023-12-25T19:21:17.721" v="3792"/>
        <pc:sldMkLst>
          <pc:docMk/>
          <pc:sldMk cId="3824370086" sldId="278"/>
        </pc:sldMkLst>
      </pc:sldChg>
      <pc:sldChg chg="modSp new del mod">
        <pc:chgData name="Dr. Shabnam Das Kar MD" userId="65c1565e971cae14" providerId="LiveId" clId="{883F3342-1B40-6A42-ADF8-479836C6507A}" dt="2023-12-25T20:01:32.560" v="4185" actId="2696"/>
        <pc:sldMkLst>
          <pc:docMk/>
          <pc:sldMk cId="560267767" sldId="279"/>
        </pc:sldMkLst>
        <pc:spChg chg="mod">
          <ac:chgData name="Dr. Shabnam Das Kar MD" userId="65c1565e971cae14" providerId="LiveId" clId="{883F3342-1B40-6A42-ADF8-479836C6507A}" dt="2023-12-25T19:55:36.974" v="3969" actId="20577"/>
          <ac:spMkLst>
            <pc:docMk/>
            <pc:sldMk cId="560267767" sldId="279"/>
            <ac:spMk id="2" creationId="{5C87E3BB-29CC-6FAC-1057-773469E4BA46}"/>
          </ac:spMkLst>
        </pc:spChg>
        <pc:spChg chg="mod">
          <ac:chgData name="Dr. Shabnam Das Kar MD" userId="65c1565e971cae14" providerId="LiveId" clId="{883F3342-1B40-6A42-ADF8-479836C6507A}" dt="2023-12-25T19:59:26.820" v="4128" actId="21"/>
          <ac:spMkLst>
            <pc:docMk/>
            <pc:sldMk cId="560267767" sldId="279"/>
            <ac:spMk id="3" creationId="{EF06EB75-76A7-7C4B-4F03-F19A601FA561}"/>
          </ac:spMkLst>
        </pc:spChg>
      </pc:sldChg>
      <pc:sldChg chg="modSp add del mod">
        <pc:chgData name="Dr. Shabnam Das Kar MD" userId="65c1565e971cae14" providerId="LiveId" clId="{883F3342-1B40-6A42-ADF8-479836C6507A}" dt="2023-12-25T20:04:50.097" v="4277"/>
        <pc:sldMkLst>
          <pc:docMk/>
          <pc:sldMk cId="875500169" sldId="279"/>
        </pc:sldMkLst>
        <pc:spChg chg="mod">
          <ac:chgData name="Dr. Shabnam Das Kar MD" userId="65c1565e971cae14" providerId="LiveId" clId="{883F3342-1B40-6A42-ADF8-479836C6507A}" dt="2023-12-25T20:04:49.521" v="4276" actId="20577"/>
          <ac:spMkLst>
            <pc:docMk/>
            <pc:sldMk cId="875500169" sldId="279"/>
            <ac:spMk id="3" creationId="{43B72DF3-3E67-8827-DEEA-F00160FBF6A1}"/>
          </ac:spMkLst>
        </pc:spChg>
      </pc:sldChg>
      <pc:sldChg chg="modSp add del mod">
        <pc:chgData name="Dr. Shabnam Das Kar MD" userId="65c1565e971cae14" providerId="LiveId" clId="{883F3342-1B40-6A42-ADF8-479836C6507A}" dt="2023-12-26T21:38:57.684" v="5484" actId="2696"/>
        <pc:sldMkLst>
          <pc:docMk/>
          <pc:sldMk cId="2310567664" sldId="279"/>
        </pc:sldMkLst>
        <pc:spChg chg="mod">
          <ac:chgData name="Dr. Shabnam Das Kar MD" userId="65c1565e971cae14" providerId="LiveId" clId="{883F3342-1B40-6A42-ADF8-479836C6507A}" dt="2023-12-25T22:57:17.950" v="4525" actId="27636"/>
          <ac:spMkLst>
            <pc:docMk/>
            <pc:sldMk cId="2310567664" sldId="279"/>
            <ac:spMk id="3" creationId="{43B72DF3-3E67-8827-DEEA-F00160FBF6A1}"/>
          </ac:spMkLst>
        </pc:spChg>
      </pc:sldChg>
      <pc:sldChg chg="add del">
        <pc:chgData name="Dr. Shabnam Das Kar MD" userId="65c1565e971cae14" providerId="LiveId" clId="{883F3342-1B40-6A42-ADF8-479836C6507A}" dt="2023-12-25T20:05:12.595" v="4283"/>
        <pc:sldMkLst>
          <pc:docMk/>
          <pc:sldMk cId="2319239333" sldId="279"/>
        </pc:sldMkLst>
      </pc:sldChg>
      <pc:sldChg chg="addSp modSp new mod">
        <pc:chgData name="Dr. Shabnam Das Kar MD" userId="65c1565e971cae14" providerId="LiveId" clId="{883F3342-1B40-6A42-ADF8-479836C6507A}" dt="2023-12-25T20:39:57.160" v="4478" actId="14100"/>
        <pc:sldMkLst>
          <pc:docMk/>
          <pc:sldMk cId="1023761212" sldId="280"/>
        </pc:sldMkLst>
        <pc:spChg chg="mod">
          <ac:chgData name="Dr. Shabnam Das Kar MD" userId="65c1565e971cae14" providerId="LiveId" clId="{883F3342-1B40-6A42-ADF8-479836C6507A}" dt="2023-12-25T20:30:04.515" v="4400" actId="20577"/>
          <ac:spMkLst>
            <pc:docMk/>
            <pc:sldMk cId="1023761212" sldId="280"/>
            <ac:spMk id="2" creationId="{37F920D6-3994-E62D-F0EE-0984EDEB2A2D}"/>
          </ac:spMkLst>
        </pc:spChg>
        <pc:spChg chg="mod">
          <ac:chgData name="Dr. Shabnam Das Kar MD" userId="65c1565e971cae14" providerId="LiveId" clId="{883F3342-1B40-6A42-ADF8-479836C6507A}" dt="2023-12-25T20:39:57.160" v="4478" actId="14100"/>
          <ac:spMkLst>
            <pc:docMk/>
            <pc:sldMk cId="1023761212" sldId="280"/>
            <ac:spMk id="3" creationId="{3613274A-F63B-AF36-AF0B-B52B38FF2AE0}"/>
          </ac:spMkLst>
        </pc:spChg>
        <pc:spChg chg="add mod">
          <ac:chgData name="Dr. Shabnam Das Kar MD" userId="65c1565e971cae14" providerId="LiveId" clId="{883F3342-1B40-6A42-ADF8-479836C6507A}" dt="2023-12-25T20:32:49.945" v="4448" actId="1076"/>
          <ac:spMkLst>
            <pc:docMk/>
            <pc:sldMk cId="1023761212" sldId="280"/>
            <ac:spMk id="5" creationId="{23F468DF-002B-74B3-5FAA-18B31EB668BD}"/>
          </ac:spMkLst>
        </pc:spChg>
      </pc:sldChg>
      <pc:sldChg chg="addSp delSp modSp new mod">
        <pc:chgData name="Dr. Shabnam Das Kar MD" userId="65c1565e971cae14" providerId="LiveId" clId="{883F3342-1B40-6A42-ADF8-479836C6507A}" dt="2023-12-25T20:40:17.844" v="4481" actId="478"/>
        <pc:sldMkLst>
          <pc:docMk/>
          <pc:sldMk cId="1286142359" sldId="281"/>
        </pc:sldMkLst>
        <pc:spChg chg="del">
          <ac:chgData name="Dr. Shabnam Das Kar MD" userId="65c1565e971cae14" providerId="LiveId" clId="{883F3342-1B40-6A42-ADF8-479836C6507A}" dt="2023-12-25T20:40:17.844" v="4481" actId="478"/>
          <ac:spMkLst>
            <pc:docMk/>
            <pc:sldMk cId="1286142359" sldId="281"/>
            <ac:spMk id="2" creationId="{B3CB4E2E-1A40-7C4A-0746-9170FE4A3CF2}"/>
          </ac:spMkLst>
        </pc:spChg>
        <pc:spChg chg="del">
          <ac:chgData name="Dr. Shabnam Das Kar MD" userId="65c1565e971cae14" providerId="LiveId" clId="{883F3342-1B40-6A42-ADF8-479836C6507A}" dt="2023-12-25T20:39:29.690" v="4474"/>
          <ac:spMkLst>
            <pc:docMk/>
            <pc:sldMk cId="1286142359" sldId="281"/>
            <ac:spMk id="3" creationId="{57E87654-9677-9D0B-D0A4-11BBEB95766E}"/>
          </ac:spMkLst>
        </pc:spChg>
        <pc:spChg chg="add mod">
          <ac:chgData name="Dr. Shabnam Das Kar MD" userId="65c1565e971cae14" providerId="LiveId" clId="{883F3342-1B40-6A42-ADF8-479836C6507A}" dt="2023-12-25T20:40:04.300" v="4479"/>
          <ac:spMkLst>
            <pc:docMk/>
            <pc:sldMk cId="1286142359" sldId="281"/>
            <ac:spMk id="4" creationId="{7F70F1B2-26F3-24D2-14B1-857BEDC7DA7F}"/>
          </ac:spMkLst>
        </pc:spChg>
        <pc:picChg chg="add mod">
          <ac:chgData name="Dr. Shabnam Das Kar MD" userId="65c1565e971cae14" providerId="LiveId" clId="{883F3342-1B40-6A42-ADF8-479836C6507A}" dt="2023-12-25T20:40:06.900" v="4480" actId="1076"/>
          <ac:picMkLst>
            <pc:docMk/>
            <pc:sldMk cId="1286142359" sldId="281"/>
            <ac:picMk id="3074" creationId="{5AE022D3-F7A6-C119-659D-620404D11F7D}"/>
          </ac:picMkLst>
        </pc:picChg>
      </pc:sldChg>
      <pc:sldChg chg="modSp new mod">
        <pc:chgData name="Dr. Shabnam Das Kar MD" userId="65c1565e971cae14" providerId="LiveId" clId="{883F3342-1B40-6A42-ADF8-479836C6507A}" dt="2023-12-26T18:23:55.741" v="4826" actId="20577"/>
        <pc:sldMkLst>
          <pc:docMk/>
          <pc:sldMk cId="1258993690" sldId="282"/>
        </pc:sldMkLst>
        <pc:spChg chg="mod">
          <ac:chgData name="Dr. Shabnam Das Kar MD" userId="65c1565e971cae14" providerId="LiveId" clId="{883F3342-1B40-6A42-ADF8-479836C6507A}" dt="2023-12-26T18:17:29.118" v="4584" actId="20577"/>
          <ac:spMkLst>
            <pc:docMk/>
            <pc:sldMk cId="1258993690" sldId="282"/>
            <ac:spMk id="2" creationId="{CA42F439-0FA4-0668-F4A9-90609ABE26A4}"/>
          </ac:spMkLst>
        </pc:spChg>
        <pc:spChg chg="mod">
          <ac:chgData name="Dr. Shabnam Das Kar MD" userId="65c1565e971cae14" providerId="LiveId" clId="{883F3342-1B40-6A42-ADF8-479836C6507A}" dt="2023-12-26T18:23:55.741" v="4826" actId="20577"/>
          <ac:spMkLst>
            <pc:docMk/>
            <pc:sldMk cId="1258993690" sldId="282"/>
            <ac:spMk id="3" creationId="{86C5CDA7-321B-02B3-E62D-E06CB6B80272}"/>
          </ac:spMkLst>
        </pc:spChg>
      </pc:sldChg>
      <pc:sldChg chg="modSp new mod">
        <pc:chgData name="Dr. Shabnam Das Kar MD" userId="65c1565e971cae14" providerId="LiveId" clId="{883F3342-1B40-6A42-ADF8-479836C6507A}" dt="2023-12-26T18:27:58.713" v="4972" actId="14100"/>
        <pc:sldMkLst>
          <pc:docMk/>
          <pc:sldMk cId="437026474" sldId="283"/>
        </pc:sldMkLst>
        <pc:spChg chg="mod">
          <ac:chgData name="Dr. Shabnam Das Kar MD" userId="65c1565e971cae14" providerId="LiveId" clId="{883F3342-1B40-6A42-ADF8-479836C6507A}" dt="2023-12-26T18:26:42.593" v="4833" actId="20577"/>
          <ac:spMkLst>
            <pc:docMk/>
            <pc:sldMk cId="437026474" sldId="283"/>
            <ac:spMk id="2" creationId="{694E50EE-92A6-DD48-46C2-C3D7C7A48051}"/>
          </ac:spMkLst>
        </pc:spChg>
        <pc:spChg chg="mod">
          <ac:chgData name="Dr. Shabnam Das Kar MD" userId="65c1565e971cae14" providerId="LiveId" clId="{883F3342-1B40-6A42-ADF8-479836C6507A}" dt="2023-12-26T18:27:58.713" v="4972" actId="14100"/>
          <ac:spMkLst>
            <pc:docMk/>
            <pc:sldMk cId="437026474" sldId="283"/>
            <ac:spMk id="3" creationId="{E80CF013-1ADF-5D92-B953-9D74A472647B}"/>
          </ac:spMkLst>
        </pc:spChg>
      </pc:sldChg>
      <pc:sldChg chg="addSp modSp new mod">
        <pc:chgData name="Dr. Shabnam Das Kar MD" userId="65c1565e971cae14" providerId="LiveId" clId="{883F3342-1B40-6A42-ADF8-479836C6507A}" dt="2023-12-26T18:39:25.282" v="5123" actId="14100"/>
        <pc:sldMkLst>
          <pc:docMk/>
          <pc:sldMk cId="2079241342" sldId="284"/>
        </pc:sldMkLst>
        <pc:spChg chg="mod">
          <ac:chgData name="Dr. Shabnam Das Kar MD" userId="65c1565e971cae14" providerId="LiveId" clId="{883F3342-1B40-6A42-ADF8-479836C6507A}" dt="2023-12-26T18:32:44.791" v="4998" actId="20577"/>
          <ac:spMkLst>
            <pc:docMk/>
            <pc:sldMk cId="2079241342" sldId="284"/>
            <ac:spMk id="2" creationId="{DEC99532-BF58-073F-DC28-5320B1FCAF72}"/>
          </ac:spMkLst>
        </pc:spChg>
        <pc:spChg chg="mod">
          <ac:chgData name="Dr. Shabnam Das Kar MD" userId="65c1565e971cae14" providerId="LiveId" clId="{883F3342-1B40-6A42-ADF8-479836C6507A}" dt="2023-12-26T18:37:47.501" v="5119" actId="20577"/>
          <ac:spMkLst>
            <pc:docMk/>
            <pc:sldMk cId="2079241342" sldId="284"/>
            <ac:spMk id="3" creationId="{49961A27-77C3-C7A7-0FA3-0FE6F9CE2329}"/>
          </ac:spMkLst>
        </pc:spChg>
        <pc:spChg chg="add mod">
          <ac:chgData name="Dr. Shabnam Das Kar MD" userId="65c1565e971cae14" providerId="LiveId" clId="{883F3342-1B40-6A42-ADF8-479836C6507A}" dt="2023-12-26T18:33:00.622" v="5004" actId="1076"/>
          <ac:spMkLst>
            <pc:docMk/>
            <pc:sldMk cId="2079241342" sldId="284"/>
            <ac:spMk id="5" creationId="{21CA1831-46EA-B684-12CD-5F8C154C0CB8}"/>
          </ac:spMkLst>
        </pc:spChg>
        <pc:picChg chg="add mod">
          <ac:chgData name="Dr. Shabnam Das Kar MD" userId="65c1565e971cae14" providerId="LiveId" clId="{883F3342-1B40-6A42-ADF8-479836C6507A}" dt="2023-12-26T18:39:25.282" v="5123" actId="14100"/>
          <ac:picMkLst>
            <pc:docMk/>
            <pc:sldMk cId="2079241342" sldId="284"/>
            <ac:picMk id="1026" creationId="{44996861-5D59-0608-8509-1075B50B368F}"/>
          </ac:picMkLst>
        </pc:picChg>
      </pc:sldChg>
      <pc:sldChg chg="addSp modSp new mod">
        <pc:chgData name="Dr. Shabnam Das Kar MD" userId="65c1565e971cae14" providerId="LiveId" clId="{883F3342-1B40-6A42-ADF8-479836C6507A}" dt="2023-12-26T21:32:13.841" v="5428" actId="113"/>
        <pc:sldMkLst>
          <pc:docMk/>
          <pc:sldMk cId="1721821224" sldId="285"/>
        </pc:sldMkLst>
        <pc:spChg chg="mod">
          <ac:chgData name="Dr. Shabnam Das Kar MD" userId="65c1565e971cae14" providerId="LiveId" clId="{883F3342-1B40-6A42-ADF8-479836C6507A}" dt="2023-12-26T18:45:23.325" v="5173" actId="20577"/>
          <ac:spMkLst>
            <pc:docMk/>
            <pc:sldMk cId="1721821224" sldId="285"/>
            <ac:spMk id="2" creationId="{0E313600-212C-820C-1ED6-7FC2EA67BDAE}"/>
          </ac:spMkLst>
        </pc:spChg>
        <pc:spChg chg="mod">
          <ac:chgData name="Dr. Shabnam Das Kar MD" userId="65c1565e971cae14" providerId="LiveId" clId="{883F3342-1B40-6A42-ADF8-479836C6507A}" dt="2023-12-26T21:32:13.841" v="5428" actId="113"/>
          <ac:spMkLst>
            <pc:docMk/>
            <pc:sldMk cId="1721821224" sldId="285"/>
            <ac:spMk id="3" creationId="{C5889416-F523-8D51-0A44-625F1110AABE}"/>
          </ac:spMkLst>
        </pc:spChg>
        <pc:spChg chg="add mod">
          <ac:chgData name="Dr. Shabnam Das Kar MD" userId="65c1565e971cae14" providerId="LiveId" clId="{883F3342-1B40-6A42-ADF8-479836C6507A}" dt="2023-12-26T18:46:09.572" v="5185" actId="1076"/>
          <ac:spMkLst>
            <pc:docMk/>
            <pc:sldMk cId="1721821224" sldId="285"/>
            <ac:spMk id="5" creationId="{35E86A37-DC91-FD8C-D656-AAE3D3F3E0E0}"/>
          </ac:spMkLst>
        </pc:spChg>
      </pc:sldChg>
      <pc:sldChg chg="modSp new mod">
        <pc:chgData name="Dr. Shabnam Das Kar MD" userId="65c1565e971cae14" providerId="LiveId" clId="{883F3342-1B40-6A42-ADF8-479836C6507A}" dt="2023-12-26T21:36:20.389" v="5468" actId="14100"/>
        <pc:sldMkLst>
          <pc:docMk/>
          <pc:sldMk cId="2378735101" sldId="286"/>
        </pc:sldMkLst>
        <pc:spChg chg="mod">
          <ac:chgData name="Dr. Shabnam Das Kar MD" userId="65c1565e971cae14" providerId="LiveId" clId="{883F3342-1B40-6A42-ADF8-479836C6507A}" dt="2023-12-26T21:34:50.855" v="5441" actId="20577"/>
          <ac:spMkLst>
            <pc:docMk/>
            <pc:sldMk cId="2378735101" sldId="286"/>
            <ac:spMk id="2" creationId="{DB6D2A0B-762B-3E44-494E-A3E230633769}"/>
          </ac:spMkLst>
        </pc:spChg>
        <pc:spChg chg="mod">
          <ac:chgData name="Dr. Shabnam Das Kar MD" userId="65c1565e971cae14" providerId="LiveId" clId="{883F3342-1B40-6A42-ADF8-479836C6507A}" dt="2023-12-26T21:36:20.389" v="5468" actId="14100"/>
          <ac:spMkLst>
            <pc:docMk/>
            <pc:sldMk cId="2378735101" sldId="286"/>
            <ac:spMk id="3" creationId="{F94508D8-64FF-1674-DCE8-45093292D023}"/>
          </ac:spMkLst>
        </pc:spChg>
      </pc:sldChg>
      <pc:sldChg chg="modSp add mod">
        <pc:chgData name="Dr. Shabnam Das Kar MD" userId="65c1565e971cae14" providerId="LiveId" clId="{883F3342-1B40-6A42-ADF8-479836C6507A}" dt="2023-12-26T21:38:22.589" v="5482" actId="14100"/>
        <pc:sldMkLst>
          <pc:docMk/>
          <pc:sldMk cId="722081096" sldId="287"/>
        </pc:sldMkLst>
        <pc:spChg chg="mod">
          <ac:chgData name="Dr. Shabnam Das Kar MD" userId="65c1565e971cae14" providerId="LiveId" clId="{883F3342-1B40-6A42-ADF8-479836C6507A}" dt="2023-12-26T21:38:22.589" v="5482" actId="14100"/>
          <ac:spMkLst>
            <pc:docMk/>
            <pc:sldMk cId="722081096" sldId="287"/>
            <ac:spMk id="3" creationId="{F94508D8-64FF-1674-DCE8-45093292D0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17714-1F23-8943-B9E4-5669AFB29D3D}" type="datetimeFigureOut">
              <a:rPr lang="en-CA" smtClean="0"/>
              <a:t>2023-12-26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AB390-5001-814C-A3D0-156185672790}" type="slidenum">
              <a:rPr lang="en-CA" smtClean="0"/>
              <a:t>‹#›</a:t>
            </a:fld>
            <a:endParaRPr lang="en-CA" dirty="0"/>
          </a:p>
        </p:txBody>
      </p:sp>
    </p:spTree>
    <p:extLst>
      <p:ext uri="{BB962C8B-B14F-4D97-AF65-F5344CB8AC3E}">
        <p14:creationId xmlns:p14="http://schemas.microsoft.com/office/powerpoint/2010/main" val="55986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Powdered</a:t>
            </a:r>
          </a:p>
        </p:txBody>
      </p:sp>
      <p:sp>
        <p:nvSpPr>
          <p:cNvPr id="4" name="Slide Number Placeholder 3"/>
          <p:cNvSpPr>
            <a:spLocks noGrp="1"/>
          </p:cNvSpPr>
          <p:nvPr>
            <p:ph type="sldNum" sz="quarter" idx="5"/>
          </p:nvPr>
        </p:nvSpPr>
        <p:spPr/>
        <p:txBody>
          <a:bodyPr/>
          <a:lstStyle/>
          <a:p>
            <a:fld id="{350AB390-5001-814C-A3D0-156185672790}" type="slidenum">
              <a:rPr lang="en-CA" smtClean="0"/>
              <a:t>7</a:t>
            </a:fld>
            <a:endParaRPr lang="en-CA" dirty="0"/>
          </a:p>
        </p:txBody>
      </p:sp>
    </p:spTree>
    <p:extLst>
      <p:ext uri="{BB962C8B-B14F-4D97-AF65-F5344CB8AC3E}">
        <p14:creationId xmlns:p14="http://schemas.microsoft.com/office/powerpoint/2010/main" val="52376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12121"/>
                </a:solidFill>
                <a:latin typeface="Cambria" panose="02040503050406030204" pitchFamily="18" charset="0"/>
              </a:rPr>
              <a:t>Difficulty measuring gastric pH</a:t>
            </a:r>
            <a:endParaRPr lang="en-IN" dirty="0">
              <a:solidFill>
                <a:srgbClr val="212121"/>
              </a:solidFill>
              <a:latin typeface="Cambria" panose="02040503050406030204" pitchFamily="18" charset="0"/>
            </a:endParaRPr>
          </a:p>
          <a:p>
            <a:endParaRPr lang="en-CA" dirty="0"/>
          </a:p>
        </p:txBody>
      </p:sp>
      <p:sp>
        <p:nvSpPr>
          <p:cNvPr id="4" name="Slide Number Placeholder 3"/>
          <p:cNvSpPr>
            <a:spLocks noGrp="1"/>
          </p:cNvSpPr>
          <p:nvPr>
            <p:ph type="sldNum" sz="quarter" idx="5"/>
          </p:nvPr>
        </p:nvSpPr>
        <p:spPr/>
        <p:txBody>
          <a:bodyPr/>
          <a:lstStyle/>
          <a:p>
            <a:fld id="{350AB390-5001-814C-A3D0-156185672790}" type="slidenum">
              <a:rPr lang="en-CA" smtClean="0"/>
              <a:t>9</a:t>
            </a:fld>
            <a:endParaRPr lang="en-CA" dirty="0"/>
          </a:p>
        </p:txBody>
      </p:sp>
    </p:spTree>
    <p:extLst>
      <p:ext uri="{BB962C8B-B14F-4D97-AF65-F5344CB8AC3E}">
        <p14:creationId xmlns:p14="http://schemas.microsoft.com/office/powerpoint/2010/main" val="348707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0" i="0" dirty="0">
                <a:solidFill>
                  <a:srgbClr val="212121"/>
                </a:solidFill>
                <a:effectLst/>
                <a:latin typeface="Cambria" panose="02040503050406030204" pitchFamily="18" charset="0"/>
              </a:rPr>
              <a:t>Betaine HCl is not betaine (or trimethylglycine (TMG). TMG is methyl donor.</a:t>
            </a:r>
            <a:endParaRPr lang="en-CA" dirty="0"/>
          </a:p>
        </p:txBody>
      </p:sp>
      <p:sp>
        <p:nvSpPr>
          <p:cNvPr id="4" name="Slide Number Placeholder 3"/>
          <p:cNvSpPr>
            <a:spLocks noGrp="1"/>
          </p:cNvSpPr>
          <p:nvPr>
            <p:ph type="sldNum" sz="quarter" idx="5"/>
          </p:nvPr>
        </p:nvSpPr>
        <p:spPr/>
        <p:txBody>
          <a:bodyPr/>
          <a:lstStyle/>
          <a:p>
            <a:fld id="{350AB390-5001-814C-A3D0-156185672790}" type="slidenum">
              <a:rPr lang="en-CA" smtClean="0"/>
              <a:t>13</a:t>
            </a:fld>
            <a:endParaRPr lang="en-CA" dirty="0"/>
          </a:p>
        </p:txBody>
      </p:sp>
    </p:spTree>
    <p:extLst>
      <p:ext uri="{BB962C8B-B14F-4D97-AF65-F5344CB8AC3E}">
        <p14:creationId xmlns:p14="http://schemas.microsoft.com/office/powerpoint/2010/main" val="71957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3EE0-C866-1E91-69D0-7866CCBA34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A"/>
          </a:p>
        </p:txBody>
      </p:sp>
      <p:sp>
        <p:nvSpPr>
          <p:cNvPr id="3" name="Subtitle 2">
            <a:extLst>
              <a:ext uri="{FF2B5EF4-FFF2-40B4-BE49-F238E27FC236}">
                <a16:creationId xmlns:a16="http://schemas.microsoft.com/office/drawing/2014/main" id="{D0DCE09B-0103-1D11-99DB-C175C0BEC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A"/>
          </a:p>
        </p:txBody>
      </p:sp>
      <p:sp>
        <p:nvSpPr>
          <p:cNvPr id="4" name="Date Placeholder 3">
            <a:extLst>
              <a:ext uri="{FF2B5EF4-FFF2-40B4-BE49-F238E27FC236}">
                <a16:creationId xmlns:a16="http://schemas.microsoft.com/office/drawing/2014/main" id="{728F6BD1-AC77-3BBF-5249-9057446A19B9}"/>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5" name="Footer Placeholder 4">
            <a:extLst>
              <a:ext uri="{FF2B5EF4-FFF2-40B4-BE49-F238E27FC236}">
                <a16:creationId xmlns:a16="http://schemas.microsoft.com/office/drawing/2014/main" id="{41B5B232-CFE7-9725-6DE4-B1FC3882E7B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64E5A74-8070-6138-D341-51511482198B}"/>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13104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D9C0-25EE-721B-CB1F-18A379B2F3C1}"/>
              </a:ext>
            </a:extLst>
          </p:cNvPr>
          <p:cNvSpPr>
            <a:spLocks noGrp="1"/>
          </p:cNvSpPr>
          <p:nvPr>
            <p:ph type="title"/>
          </p:nvPr>
        </p:nvSpPr>
        <p:spPr/>
        <p:txBody>
          <a:bodyPr/>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42763248-7CA4-F770-FAD5-AF33AB60B9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DB19D5B2-6FB0-E8BA-4A18-A089D1385F55}"/>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5" name="Footer Placeholder 4">
            <a:extLst>
              <a:ext uri="{FF2B5EF4-FFF2-40B4-BE49-F238E27FC236}">
                <a16:creationId xmlns:a16="http://schemas.microsoft.com/office/drawing/2014/main" id="{9EA3BB60-D85F-6D7E-ABFA-4C0B87FAE39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4D92783-41A9-2A42-7D75-8CC97442A2AA}"/>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317171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5AF51-2B5F-4B58-E99C-A25CFCBAB3E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9A3A607B-D8A7-CB94-F678-729E4FFCFE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3C974E8A-E0CB-DD5A-CF22-0FA8506BC7F6}"/>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5" name="Footer Placeholder 4">
            <a:extLst>
              <a:ext uri="{FF2B5EF4-FFF2-40B4-BE49-F238E27FC236}">
                <a16:creationId xmlns:a16="http://schemas.microsoft.com/office/drawing/2014/main" id="{CF3F826D-46BA-DC1D-EBA8-6D4512E9A82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3AA06E2-FDAC-4AD9-87FF-CA6EAC70F26F}"/>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16905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0CB6-AC3A-1874-3874-74F6A70EB908}"/>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C0ABB11C-9BEB-B36F-617A-4B26716384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ECDE955F-62A6-AF25-3F56-D8CE03724638}"/>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5" name="Footer Placeholder 4">
            <a:extLst>
              <a:ext uri="{FF2B5EF4-FFF2-40B4-BE49-F238E27FC236}">
                <a16:creationId xmlns:a16="http://schemas.microsoft.com/office/drawing/2014/main" id="{40C414B1-21E3-9D02-112B-CC558A08F77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C24EA9B-E090-9DFE-0B43-298A06CF04A5}"/>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372819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A0CA-EA9A-F412-2A31-BA103B1825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A"/>
          </a:p>
        </p:txBody>
      </p:sp>
      <p:sp>
        <p:nvSpPr>
          <p:cNvPr id="3" name="Text Placeholder 2">
            <a:extLst>
              <a:ext uri="{FF2B5EF4-FFF2-40B4-BE49-F238E27FC236}">
                <a16:creationId xmlns:a16="http://schemas.microsoft.com/office/drawing/2014/main" id="{5C4383CC-7CF4-CCEE-70F5-34F9986D19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FDA2C4-AF4D-44CD-D039-38A222A0F4AF}"/>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5" name="Footer Placeholder 4">
            <a:extLst>
              <a:ext uri="{FF2B5EF4-FFF2-40B4-BE49-F238E27FC236}">
                <a16:creationId xmlns:a16="http://schemas.microsoft.com/office/drawing/2014/main" id="{6114BE38-DFB8-073E-550A-3BC6C07F551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840A9F0-52B2-F209-ABF7-6944D335C1BE}"/>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343360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6C26-6215-A0E6-6DCA-564C349711C2}"/>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7F227C5C-61C9-07E0-FE26-EBE76A0C4B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Content Placeholder 3">
            <a:extLst>
              <a:ext uri="{FF2B5EF4-FFF2-40B4-BE49-F238E27FC236}">
                <a16:creationId xmlns:a16="http://schemas.microsoft.com/office/drawing/2014/main" id="{4542186D-3147-D761-6B2A-AD6E4AC23B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Date Placeholder 4">
            <a:extLst>
              <a:ext uri="{FF2B5EF4-FFF2-40B4-BE49-F238E27FC236}">
                <a16:creationId xmlns:a16="http://schemas.microsoft.com/office/drawing/2014/main" id="{95B1208A-BDE8-F6A3-5C30-2F12DAC8626A}"/>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6" name="Footer Placeholder 5">
            <a:extLst>
              <a:ext uri="{FF2B5EF4-FFF2-40B4-BE49-F238E27FC236}">
                <a16:creationId xmlns:a16="http://schemas.microsoft.com/office/drawing/2014/main" id="{8E8E1601-BFAA-3E7A-88C1-DA20A01589B5}"/>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384E8D5-F2BE-81C6-3042-140676EC93B7}"/>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151691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310-738C-CE73-62A0-8B971E01FF77}"/>
              </a:ext>
            </a:extLst>
          </p:cNvPr>
          <p:cNvSpPr>
            <a:spLocks noGrp="1"/>
          </p:cNvSpPr>
          <p:nvPr>
            <p:ph type="title"/>
          </p:nvPr>
        </p:nvSpPr>
        <p:spPr>
          <a:xfrm>
            <a:off x="839788" y="365125"/>
            <a:ext cx="10515600" cy="1325563"/>
          </a:xfrm>
        </p:spPr>
        <p:txBody>
          <a:bodyPr/>
          <a:lstStyle/>
          <a:p>
            <a:r>
              <a:rPr lang="en-GB"/>
              <a:t>Click to edit Master title style</a:t>
            </a:r>
            <a:endParaRPr lang="en-CA"/>
          </a:p>
        </p:txBody>
      </p:sp>
      <p:sp>
        <p:nvSpPr>
          <p:cNvPr id="3" name="Text Placeholder 2">
            <a:extLst>
              <a:ext uri="{FF2B5EF4-FFF2-40B4-BE49-F238E27FC236}">
                <a16:creationId xmlns:a16="http://schemas.microsoft.com/office/drawing/2014/main" id="{6865B23D-EF67-E54A-866F-0AEC769B6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211AF4B-375D-BC8C-D54B-86CCEB958A9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Text Placeholder 4">
            <a:extLst>
              <a:ext uri="{FF2B5EF4-FFF2-40B4-BE49-F238E27FC236}">
                <a16:creationId xmlns:a16="http://schemas.microsoft.com/office/drawing/2014/main" id="{282B1626-6EFE-2978-4A10-C6D9C7C3F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3B4279-8330-BA69-B5AD-2AFEDC9FF71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7" name="Date Placeholder 6">
            <a:extLst>
              <a:ext uri="{FF2B5EF4-FFF2-40B4-BE49-F238E27FC236}">
                <a16:creationId xmlns:a16="http://schemas.microsoft.com/office/drawing/2014/main" id="{A22495FB-5045-D269-964B-5CAE63FFEF12}"/>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8" name="Footer Placeholder 7">
            <a:extLst>
              <a:ext uri="{FF2B5EF4-FFF2-40B4-BE49-F238E27FC236}">
                <a16:creationId xmlns:a16="http://schemas.microsoft.com/office/drawing/2014/main" id="{24ECD06F-6682-3378-6B16-C0529B8A709C}"/>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3D3A1727-602A-0F13-4D0F-2F43035EEF22}"/>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174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B297-710F-2B48-956F-715E7C5795AA}"/>
              </a:ext>
            </a:extLst>
          </p:cNvPr>
          <p:cNvSpPr>
            <a:spLocks noGrp="1"/>
          </p:cNvSpPr>
          <p:nvPr>
            <p:ph type="title"/>
          </p:nvPr>
        </p:nvSpPr>
        <p:spPr/>
        <p:txBody>
          <a:bodyPr/>
          <a:lstStyle/>
          <a:p>
            <a:r>
              <a:rPr lang="en-GB"/>
              <a:t>Click to edit Master title style</a:t>
            </a:r>
            <a:endParaRPr lang="en-CA"/>
          </a:p>
        </p:txBody>
      </p:sp>
      <p:sp>
        <p:nvSpPr>
          <p:cNvPr id="3" name="Date Placeholder 2">
            <a:extLst>
              <a:ext uri="{FF2B5EF4-FFF2-40B4-BE49-F238E27FC236}">
                <a16:creationId xmlns:a16="http://schemas.microsoft.com/office/drawing/2014/main" id="{8BE8EF7B-7B19-4FDF-8808-CE38C4001DBC}"/>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4" name="Footer Placeholder 3">
            <a:extLst>
              <a:ext uri="{FF2B5EF4-FFF2-40B4-BE49-F238E27FC236}">
                <a16:creationId xmlns:a16="http://schemas.microsoft.com/office/drawing/2014/main" id="{BCD8AF0A-C6F1-6327-A6CF-F841D0909DA1}"/>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23407DB8-1221-ABA3-1B7C-D7D2C03682BA}"/>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242402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64147-2D93-BB47-1227-FF34E861073B}"/>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3" name="Footer Placeholder 2">
            <a:extLst>
              <a:ext uri="{FF2B5EF4-FFF2-40B4-BE49-F238E27FC236}">
                <a16:creationId xmlns:a16="http://schemas.microsoft.com/office/drawing/2014/main" id="{167496EF-8AD4-AB59-F825-B284A0CADFCF}"/>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62C497D4-6D3B-5E90-06C5-B25909737992}"/>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3239642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5FF1-3245-DBDB-42F6-063E584529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Content Placeholder 2">
            <a:extLst>
              <a:ext uri="{FF2B5EF4-FFF2-40B4-BE49-F238E27FC236}">
                <a16:creationId xmlns:a16="http://schemas.microsoft.com/office/drawing/2014/main" id="{A6419061-77FD-5E33-368E-A19A8C882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Text Placeholder 3">
            <a:extLst>
              <a:ext uri="{FF2B5EF4-FFF2-40B4-BE49-F238E27FC236}">
                <a16:creationId xmlns:a16="http://schemas.microsoft.com/office/drawing/2014/main" id="{77BBC475-62F9-C187-8600-74F6492F1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12D705-DAB9-87CE-E891-2E9F51855C76}"/>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6" name="Footer Placeholder 5">
            <a:extLst>
              <a:ext uri="{FF2B5EF4-FFF2-40B4-BE49-F238E27FC236}">
                <a16:creationId xmlns:a16="http://schemas.microsoft.com/office/drawing/2014/main" id="{347B502A-0E8D-65EF-F0D8-798ECDBD50E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D214705-B62B-FF96-0F61-D06F5949F0D6}"/>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301282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1623-94E4-7C10-0BFA-9104C8DF62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Picture Placeholder 2">
            <a:extLst>
              <a:ext uri="{FF2B5EF4-FFF2-40B4-BE49-F238E27FC236}">
                <a16:creationId xmlns:a16="http://schemas.microsoft.com/office/drawing/2014/main" id="{144D7E7A-A202-2A68-D6AE-AD972365C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602AB7DF-201E-4CEC-1D02-B392BE7E9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132A01-8A3D-8DD3-79A1-CF719233930C}"/>
              </a:ext>
            </a:extLst>
          </p:cNvPr>
          <p:cNvSpPr>
            <a:spLocks noGrp="1"/>
          </p:cNvSpPr>
          <p:nvPr>
            <p:ph type="dt" sz="half" idx="10"/>
          </p:nvPr>
        </p:nvSpPr>
        <p:spPr/>
        <p:txBody>
          <a:bodyPr/>
          <a:lstStyle/>
          <a:p>
            <a:fld id="{622D739E-6139-F34D-AD89-DB16F73D18BA}" type="datetimeFigureOut">
              <a:rPr lang="en-CA" smtClean="0"/>
              <a:t>2023-12-26</a:t>
            </a:fld>
            <a:endParaRPr lang="en-CA" dirty="0"/>
          </a:p>
        </p:txBody>
      </p:sp>
      <p:sp>
        <p:nvSpPr>
          <p:cNvPr id="6" name="Footer Placeholder 5">
            <a:extLst>
              <a:ext uri="{FF2B5EF4-FFF2-40B4-BE49-F238E27FC236}">
                <a16:creationId xmlns:a16="http://schemas.microsoft.com/office/drawing/2014/main" id="{B2C45271-DE1D-D35F-64E7-ED7F98A5F1F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6BC850CE-B2C1-2F6E-6B57-055B445597C8}"/>
              </a:ext>
            </a:extLst>
          </p:cNvPr>
          <p:cNvSpPr>
            <a:spLocks noGrp="1"/>
          </p:cNvSpPr>
          <p:nvPr>
            <p:ph type="sldNum" sz="quarter" idx="12"/>
          </p:nvPr>
        </p:nvSpPr>
        <p:spPr/>
        <p:txBody>
          <a:bodyPr/>
          <a:lstStyle/>
          <a:p>
            <a:fld id="{E1B9E276-313B-1D4D-959C-3D32CB97FB3D}" type="slidenum">
              <a:rPr lang="en-CA" smtClean="0"/>
              <a:t>‹#›</a:t>
            </a:fld>
            <a:endParaRPr lang="en-CA" dirty="0"/>
          </a:p>
        </p:txBody>
      </p:sp>
    </p:spTree>
    <p:extLst>
      <p:ext uri="{BB962C8B-B14F-4D97-AF65-F5344CB8AC3E}">
        <p14:creationId xmlns:p14="http://schemas.microsoft.com/office/powerpoint/2010/main" val="403412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1496D-D4D3-A049-DDB5-051F4C7DB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A"/>
          </a:p>
        </p:txBody>
      </p:sp>
      <p:sp>
        <p:nvSpPr>
          <p:cNvPr id="3" name="Text Placeholder 2">
            <a:extLst>
              <a:ext uri="{FF2B5EF4-FFF2-40B4-BE49-F238E27FC236}">
                <a16:creationId xmlns:a16="http://schemas.microsoft.com/office/drawing/2014/main" id="{C008647B-4398-F116-4DD6-8CAF8FBDF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77B171FE-9200-B133-E5E2-C52498512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D739E-6139-F34D-AD89-DB16F73D18BA}" type="datetimeFigureOut">
              <a:rPr lang="en-CA" smtClean="0"/>
              <a:t>2023-12-26</a:t>
            </a:fld>
            <a:endParaRPr lang="en-CA" dirty="0"/>
          </a:p>
        </p:txBody>
      </p:sp>
      <p:sp>
        <p:nvSpPr>
          <p:cNvPr id="5" name="Footer Placeholder 4">
            <a:extLst>
              <a:ext uri="{FF2B5EF4-FFF2-40B4-BE49-F238E27FC236}">
                <a16:creationId xmlns:a16="http://schemas.microsoft.com/office/drawing/2014/main" id="{55EA4458-F45F-04E0-96CA-9A03A79D84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A6B6B08-BEAB-80E6-1648-B3661EE12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9E276-313B-1D4D-959C-3D32CB97FB3D}" type="slidenum">
              <a:rPr lang="en-CA" smtClean="0"/>
              <a:t>‹#›</a:t>
            </a:fld>
            <a:endParaRPr lang="en-CA" dirty="0"/>
          </a:p>
        </p:txBody>
      </p:sp>
    </p:spTree>
    <p:extLst>
      <p:ext uri="{BB962C8B-B14F-4D97-AF65-F5344CB8AC3E}">
        <p14:creationId xmlns:p14="http://schemas.microsoft.com/office/powerpoint/2010/main" val="2653989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2A52-4BCC-2DC8-7077-5E75C36C9E1B}"/>
              </a:ext>
            </a:extLst>
          </p:cNvPr>
          <p:cNvSpPr>
            <a:spLocks noGrp="1"/>
          </p:cNvSpPr>
          <p:nvPr>
            <p:ph type="ctrTitle"/>
          </p:nvPr>
        </p:nvSpPr>
        <p:spPr/>
        <p:txBody>
          <a:bodyPr/>
          <a:lstStyle/>
          <a:p>
            <a:r>
              <a:rPr lang="en-CA" dirty="0"/>
              <a:t>Webinar 4</a:t>
            </a:r>
          </a:p>
        </p:txBody>
      </p:sp>
      <p:sp>
        <p:nvSpPr>
          <p:cNvPr id="3" name="Subtitle 2">
            <a:extLst>
              <a:ext uri="{FF2B5EF4-FFF2-40B4-BE49-F238E27FC236}">
                <a16:creationId xmlns:a16="http://schemas.microsoft.com/office/drawing/2014/main" id="{D80E6CFC-80B2-2AAB-E164-A0BC5FEFBB0B}"/>
              </a:ext>
            </a:extLst>
          </p:cNvPr>
          <p:cNvSpPr>
            <a:spLocks noGrp="1"/>
          </p:cNvSpPr>
          <p:nvPr>
            <p:ph type="subTitle" idx="1"/>
          </p:nvPr>
        </p:nvSpPr>
        <p:spPr/>
        <p:txBody>
          <a:bodyPr/>
          <a:lstStyle/>
          <a:p>
            <a:r>
              <a:rPr lang="en-CA" dirty="0"/>
              <a:t>Gut Supplements</a:t>
            </a:r>
          </a:p>
        </p:txBody>
      </p:sp>
    </p:spTree>
    <p:extLst>
      <p:ext uri="{BB962C8B-B14F-4D97-AF65-F5344CB8AC3E}">
        <p14:creationId xmlns:p14="http://schemas.microsoft.com/office/powerpoint/2010/main" val="3191785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F5BF-C1D2-7A99-B216-C7617272B5E6}"/>
              </a:ext>
            </a:extLst>
          </p:cNvPr>
          <p:cNvSpPr>
            <a:spLocks noGrp="1"/>
          </p:cNvSpPr>
          <p:nvPr>
            <p:ph type="title"/>
          </p:nvPr>
        </p:nvSpPr>
        <p:spPr/>
        <p:txBody>
          <a:bodyPr/>
          <a:lstStyle/>
          <a:p>
            <a:r>
              <a:rPr lang="en-CA" dirty="0"/>
              <a:t>Causes of Low Stomach Acid</a:t>
            </a:r>
          </a:p>
        </p:txBody>
      </p:sp>
      <p:sp>
        <p:nvSpPr>
          <p:cNvPr id="3" name="Content Placeholder 2">
            <a:extLst>
              <a:ext uri="{FF2B5EF4-FFF2-40B4-BE49-F238E27FC236}">
                <a16:creationId xmlns:a16="http://schemas.microsoft.com/office/drawing/2014/main" id="{0216E543-BC56-5888-3C6C-EB196AB32220}"/>
              </a:ext>
            </a:extLst>
          </p:cNvPr>
          <p:cNvSpPr>
            <a:spLocks noGrp="1"/>
          </p:cNvSpPr>
          <p:nvPr>
            <p:ph idx="1"/>
          </p:nvPr>
        </p:nvSpPr>
        <p:spPr>
          <a:xfrm>
            <a:off x="838200" y="2207070"/>
            <a:ext cx="4916424" cy="3148711"/>
          </a:xfrm>
        </p:spPr>
        <p:txBody>
          <a:bodyPr/>
          <a:lstStyle/>
          <a:p>
            <a:pPr marL="514350" indent="-514350">
              <a:buFont typeface="+mj-lt"/>
              <a:buAutoNum type="arabicPeriod"/>
            </a:pPr>
            <a:r>
              <a:rPr lang="en-CA" dirty="0"/>
              <a:t>Age. Takes longer to reach baseline.</a:t>
            </a:r>
          </a:p>
          <a:p>
            <a:pPr marL="514350" indent="-514350">
              <a:buFont typeface="+mj-lt"/>
              <a:buAutoNum type="arabicPeriod"/>
            </a:pPr>
            <a:r>
              <a:rPr lang="en-CA" dirty="0"/>
              <a:t>PPI use</a:t>
            </a:r>
          </a:p>
          <a:p>
            <a:pPr marL="514350" indent="-514350">
              <a:buFont typeface="+mj-lt"/>
              <a:buAutoNum type="arabicPeriod"/>
            </a:pPr>
            <a:r>
              <a:rPr lang="en-CA" dirty="0"/>
              <a:t>H. Pylori infection</a:t>
            </a:r>
          </a:p>
          <a:p>
            <a:pPr marL="514350" indent="-514350">
              <a:buFont typeface="+mj-lt"/>
              <a:buAutoNum type="arabicPeriod"/>
            </a:pPr>
            <a:r>
              <a:rPr lang="en-CA" dirty="0"/>
              <a:t>Pernicious anaemia</a:t>
            </a:r>
          </a:p>
          <a:p>
            <a:pPr marL="514350" indent="-514350">
              <a:buFont typeface="+mj-lt"/>
              <a:buAutoNum type="arabicPeriod"/>
            </a:pPr>
            <a:r>
              <a:rPr lang="en-CA" dirty="0"/>
              <a:t>Gastric bypass</a:t>
            </a:r>
          </a:p>
          <a:p>
            <a:pPr marL="514350" indent="-514350">
              <a:buFont typeface="+mj-lt"/>
              <a:buAutoNum type="arabicPeriod"/>
            </a:pPr>
            <a:endParaRPr lang="en-CA" dirty="0"/>
          </a:p>
          <a:p>
            <a:pPr marL="0" indent="0">
              <a:buNone/>
            </a:pPr>
            <a:endParaRPr lang="en-CA" dirty="0"/>
          </a:p>
          <a:p>
            <a:pPr marL="0" indent="0">
              <a:buNone/>
            </a:pPr>
            <a:endParaRPr lang="en-CA" dirty="0"/>
          </a:p>
        </p:txBody>
      </p:sp>
      <p:pic>
        <p:nvPicPr>
          <p:cNvPr id="1026" name="Picture 2">
            <a:extLst>
              <a:ext uri="{FF2B5EF4-FFF2-40B4-BE49-F238E27FC236}">
                <a16:creationId xmlns:a16="http://schemas.microsoft.com/office/drawing/2014/main" id="{05D00223-714B-B21B-E287-704703BEE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144" y="1490663"/>
            <a:ext cx="5232400" cy="4381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018DD7-8F94-C616-8E28-08097796A48E}"/>
              </a:ext>
            </a:extLst>
          </p:cNvPr>
          <p:cNvSpPr txBox="1"/>
          <p:nvPr/>
        </p:nvSpPr>
        <p:spPr>
          <a:xfrm>
            <a:off x="597408" y="6088614"/>
            <a:ext cx="10936224" cy="1384995"/>
          </a:xfrm>
          <a:prstGeom prst="rect">
            <a:avLst/>
          </a:prstGeom>
          <a:noFill/>
        </p:spPr>
        <p:txBody>
          <a:bodyPr wrap="square">
            <a:spAutoFit/>
          </a:bodyPr>
          <a:lstStyle/>
          <a:p>
            <a:pPr marL="228600" indent="-228600">
              <a:buFont typeface="+mj-lt"/>
              <a:buAutoNum type="arabicPeriod"/>
            </a:pPr>
            <a:r>
              <a:rPr lang="en-IN" sz="1000" b="0" i="0" dirty="0">
                <a:solidFill>
                  <a:srgbClr val="222222"/>
                </a:solidFill>
                <a:effectLst/>
                <a:latin typeface="Arial" panose="020B0604020202020204" pitchFamily="34" charset="0"/>
              </a:rPr>
              <a:t>Guilliams, Thomas G., and Lindsey E. Drake. "Meal-Time Supplementation with Betaine HCl for Functional Hypochlorhydria: What is the Evidence?." </a:t>
            </a:r>
            <a:r>
              <a:rPr lang="en-IN" sz="1000" b="0" i="1" dirty="0">
                <a:solidFill>
                  <a:srgbClr val="222222"/>
                </a:solidFill>
                <a:effectLst/>
                <a:latin typeface="Arial" panose="020B0604020202020204" pitchFamily="34" charset="0"/>
              </a:rPr>
              <a:t>Integrative Medicine: A Clinician's Journal</a:t>
            </a:r>
            <a:r>
              <a:rPr lang="en-IN" sz="1000" b="0" i="0" dirty="0">
                <a:solidFill>
                  <a:srgbClr val="222222"/>
                </a:solidFill>
                <a:effectLst/>
                <a:latin typeface="Arial" panose="020B0604020202020204" pitchFamily="34" charset="0"/>
              </a:rPr>
              <a:t> 19.1 (2020): 32.</a:t>
            </a:r>
          </a:p>
          <a:p>
            <a:pPr marL="228600" indent="-228600">
              <a:buFont typeface="+mj-lt"/>
              <a:buAutoNum type="arabicPeriod"/>
            </a:pPr>
            <a:r>
              <a:rPr lang="en-IN" sz="1000" b="0" i="0" dirty="0">
                <a:solidFill>
                  <a:srgbClr val="222222"/>
                </a:solidFill>
                <a:effectLst/>
                <a:latin typeface="Arial" panose="020B0604020202020204" pitchFamily="34" charset="0"/>
              </a:rPr>
              <a:t>Smolka, Adam J., and Mitchell L. Schubert. "Helicobacter pylori-induced changes in gastric acid secretion and upper gastrointestinal disease." </a:t>
            </a:r>
            <a:r>
              <a:rPr lang="en-IN" sz="1000" b="0" i="1" dirty="0">
                <a:solidFill>
                  <a:srgbClr val="222222"/>
                </a:solidFill>
                <a:effectLst/>
                <a:latin typeface="Arial" panose="020B0604020202020204" pitchFamily="34" charset="0"/>
              </a:rPr>
              <a:t>Molecular pathogenesis and signal transduction by helicobacter pylori</a:t>
            </a:r>
            <a:r>
              <a:rPr lang="en-IN" sz="1000" b="0" i="0" dirty="0">
                <a:solidFill>
                  <a:srgbClr val="222222"/>
                </a:solidFill>
                <a:effectLst/>
                <a:latin typeface="Arial" panose="020B0604020202020204" pitchFamily="34" charset="0"/>
              </a:rPr>
              <a:t> (2017): 227-252.</a:t>
            </a:r>
          </a:p>
          <a:p>
            <a:pPr marL="228600" indent="-228600">
              <a:buFont typeface="+mj-lt"/>
              <a:buAutoNum type="arabicPeriod"/>
            </a:pPr>
            <a:endParaRPr lang="en-IN" sz="1000" b="0" i="0" dirty="0">
              <a:solidFill>
                <a:srgbClr val="222222"/>
              </a:solidFill>
              <a:effectLst/>
              <a:latin typeface="Arial" panose="020B0604020202020204" pitchFamily="34" charset="0"/>
            </a:endParaRPr>
          </a:p>
          <a:p>
            <a:pPr marL="228600" indent="-228600">
              <a:buFont typeface="+mj-lt"/>
              <a:buAutoNum type="arabicPeriod"/>
            </a:pPr>
            <a:endParaRPr lang="en-CA" sz="1000" dirty="0"/>
          </a:p>
          <a:p>
            <a:pPr algn="ctr"/>
            <a:endParaRPr lang="en-IN" sz="1200" b="0" i="0" dirty="0">
              <a:solidFill>
                <a:srgbClr val="222222"/>
              </a:solidFill>
              <a:effectLst/>
              <a:latin typeface="Arial" panose="020B0604020202020204" pitchFamily="34" charset="0"/>
            </a:endParaRPr>
          </a:p>
          <a:p>
            <a:pPr algn="ctr"/>
            <a:endParaRPr lang="en-CA" sz="1200" dirty="0"/>
          </a:p>
        </p:txBody>
      </p:sp>
    </p:spTree>
    <p:extLst>
      <p:ext uri="{BB962C8B-B14F-4D97-AF65-F5344CB8AC3E}">
        <p14:creationId xmlns:p14="http://schemas.microsoft.com/office/powerpoint/2010/main" val="75299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42668-132D-1128-5BD2-8AB573C11537}"/>
              </a:ext>
            </a:extLst>
          </p:cNvPr>
          <p:cNvSpPr>
            <a:spLocks noGrp="1"/>
          </p:cNvSpPr>
          <p:nvPr>
            <p:ph idx="1"/>
          </p:nvPr>
        </p:nvSpPr>
        <p:spPr>
          <a:xfrm>
            <a:off x="838200" y="2324122"/>
            <a:ext cx="10515600" cy="2941447"/>
          </a:xfrm>
        </p:spPr>
        <p:txBody>
          <a:bodyPr/>
          <a:lstStyle/>
          <a:p>
            <a:r>
              <a:rPr lang="en-IN" b="0" i="0" dirty="0">
                <a:solidFill>
                  <a:srgbClr val="212121"/>
                </a:solidFill>
                <a:effectLst/>
                <a:latin typeface="Cambria" panose="02040503050406030204" pitchFamily="18" charset="0"/>
              </a:rPr>
              <a:t>Poor protein digestion </a:t>
            </a:r>
          </a:p>
          <a:p>
            <a:r>
              <a:rPr lang="en-IN" b="0" i="0" dirty="0">
                <a:solidFill>
                  <a:srgbClr val="212121"/>
                </a:solidFill>
                <a:effectLst/>
                <a:latin typeface="Cambria" panose="02040503050406030204" pitchFamily="18" charset="0"/>
              </a:rPr>
              <a:t>Reduced absorption of micronutrients such as calcium, iron, folic acid, vitamin B6 and vitamin B</a:t>
            </a:r>
            <a:r>
              <a:rPr lang="en-IN" b="0" i="0" baseline="-25000" dirty="0">
                <a:solidFill>
                  <a:srgbClr val="212121"/>
                </a:solidFill>
                <a:effectLst/>
                <a:latin typeface="Cambria" panose="02040503050406030204" pitchFamily="18" charset="0"/>
              </a:rPr>
              <a:t>12</a:t>
            </a:r>
            <a:r>
              <a:rPr lang="en-IN" b="0" i="0" dirty="0">
                <a:solidFill>
                  <a:srgbClr val="212121"/>
                </a:solidFill>
                <a:effectLst/>
                <a:latin typeface="Cambria" panose="02040503050406030204" pitchFamily="18" charset="0"/>
              </a:rPr>
              <a:t>.</a:t>
            </a:r>
            <a:endParaRPr lang="en-IN" u="sng" baseline="30000" dirty="0">
              <a:solidFill>
                <a:srgbClr val="376FAA"/>
              </a:solidFill>
              <a:latin typeface="Cambria" panose="02040503050406030204" pitchFamily="18" charset="0"/>
            </a:endParaRPr>
          </a:p>
          <a:p>
            <a:r>
              <a:rPr lang="en-IN" dirty="0">
                <a:solidFill>
                  <a:srgbClr val="212121"/>
                </a:solidFill>
                <a:latin typeface="Cambria" panose="02040503050406030204" pitchFamily="18" charset="0"/>
              </a:rPr>
              <a:t>C</a:t>
            </a:r>
            <a:r>
              <a:rPr lang="en-IN" b="0" i="0" dirty="0">
                <a:solidFill>
                  <a:srgbClr val="212121"/>
                </a:solidFill>
                <a:effectLst/>
                <a:latin typeface="Cambria" panose="02040503050406030204" pitchFamily="18" charset="0"/>
              </a:rPr>
              <a:t>an increase the risk for small intestinal bacterial overgrowth (SIBO) and overgrowth </a:t>
            </a:r>
            <a:r>
              <a:rPr lang="en-IN" dirty="0">
                <a:solidFill>
                  <a:srgbClr val="212121"/>
                </a:solidFill>
                <a:latin typeface="Cambria" panose="02040503050406030204" pitchFamily="18" charset="0"/>
              </a:rPr>
              <a:t>of </a:t>
            </a:r>
            <a:r>
              <a:rPr lang="en-IN" b="0" i="0" dirty="0">
                <a:solidFill>
                  <a:srgbClr val="212121"/>
                </a:solidFill>
                <a:effectLst/>
                <a:latin typeface="Cambria" panose="02040503050406030204" pitchFamily="18" charset="0"/>
              </a:rPr>
              <a:t>organisms like </a:t>
            </a:r>
            <a:r>
              <a:rPr lang="en-IN" i="1" dirty="0">
                <a:solidFill>
                  <a:srgbClr val="212121"/>
                </a:solidFill>
                <a:latin typeface="Cambria" panose="02040503050406030204" pitchFamily="18" charset="0"/>
              </a:rPr>
              <a:t>C</a:t>
            </a:r>
            <a:r>
              <a:rPr lang="en-IN" b="0" i="1" dirty="0">
                <a:solidFill>
                  <a:srgbClr val="212121"/>
                </a:solidFill>
                <a:effectLst/>
                <a:latin typeface="Cambria" panose="02040503050406030204" pitchFamily="18" charset="0"/>
              </a:rPr>
              <a:t>lostridium </a:t>
            </a:r>
            <a:r>
              <a:rPr lang="en-IN" i="1" dirty="0">
                <a:solidFill>
                  <a:srgbClr val="212121"/>
                </a:solidFill>
                <a:latin typeface="Cambria" panose="02040503050406030204" pitchFamily="18" charset="0"/>
              </a:rPr>
              <a:t>D</a:t>
            </a:r>
            <a:r>
              <a:rPr lang="en-IN" b="0" i="1" dirty="0">
                <a:solidFill>
                  <a:srgbClr val="212121"/>
                </a:solidFill>
                <a:effectLst/>
                <a:latin typeface="Cambria" panose="02040503050406030204" pitchFamily="18" charset="0"/>
              </a:rPr>
              <a:t>ifficile</a:t>
            </a:r>
            <a:endParaRPr lang="en-CA" dirty="0"/>
          </a:p>
        </p:txBody>
      </p:sp>
      <p:sp>
        <p:nvSpPr>
          <p:cNvPr id="4" name="Title 1">
            <a:extLst>
              <a:ext uri="{FF2B5EF4-FFF2-40B4-BE49-F238E27FC236}">
                <a16:creationId xmlns:a16="http://schemas.microsoft.com/office/drawing/2014/main" id="{72331187-F3EA-A089-E8D8-E9CD91601556}"/>
              </a:ext>
            </a:extLst>
          </p:cNvPr>
          <p:cNvSpPr>
            <a:spLocks noGrp="1"/>
          </p:cNvSpPr>
          <p:nvPr>
            <p:ph type="title"/>
          </p:nvPr>
        </p:nvSpPr>
        <p:spPr/>
        <p:txBody>
          <a:bodyPr/>
          <a:lstStyle/>
          <a:p>
            <a:r>
              <a:rPr lang="en-CA" dirty="0"/>
              <a:t>Consequences of Low Stomach Acid</a:t>
            </a:r>
          </a:p>
        </p:txBody>
      </p:sp>
      <p:sp>
        <p:nvSpPr>
          <p:cNvPr id="5" name="TextBox 4">
            <a:extLst>
              <a:ext uri="{FF2B5EF4-FFF2-40B4-BE49-F238E27FC236}">
                <a16:creationId xmlns:a16="http://schemas.microsoft.com/office/drawing/2014/main" id="{7E4A7C60-F1A2-37F9-CB13-A6FB970FD10C}"/>
              </a:ext>
            </a:extLst>
          </p:cNvPr>
          <p:cNvSpPr txBox="1"/>
          <p:nvPr/>
        </p:nvSpPr>
        <p:spPr>
          <a:xfrm>
            <a:off x="1916493" y="5899003"/>
            <a:ext cx="8468868"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Guilliams, Thomas G., and Lindsey E. Drake. "Meal-Time Supplementation with Betaine HCl for Functional Hypochlorhydria: What is the Evidence?." </a:t>
            </a:r>
            <a:r>
              <a:rPr lang="en-IN" sz="1200" b="0" i="1" dirty="0">
                <a:solidFill>
                  <a:srgbClr val="222222"/>
                </a:solidFill>
                <a:effectLst/>
                <a:latin typeface="Arial" panose="020B0604020202020204" pitchFamily="34" charset="0"/>
              </a:rPr>
              <a:t>Integrative Medicine: A Clinician's Journal</a:t>
            </a:r>
            <a:r>
              <a:rPr lang="en-IN" sz="1200" b="0" i="0" dirty="0">
                <a:solidFill>
                  <a:srgbClr val="222222"/>
                </a:solidFill>
                <a:effectLst/>
                <a:latin typeface="Arial" panose="020B0604020202020204" pitchFamily="34" charset="0"/>
              </a:rPr>
              <a:t> 19.1 (2020): 32.</a:t>
            </a:r>
            <a:endParaRPr lang="en-CA" sz="1200" dirty="0"/>
          </a:p>
        </p:txBody>
      </p:sp>
    </p:spTree>
    <p:extLst>
      <p:ext uri="{BB962C8B-B14F-4D97-AF65-F5344CB8AC3E}">
        <p14:creationId xmlns:p14="http://schemas.microsoft.com/office/powerpoint/2010/main" val="88658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A94A-2CD1-0FC9-3F12-02F06ADA45CE}"/>
              </a:ext>
            </a:extLst>
          </p:cNvPr>
          <p:cNvSpPr>
            <a:spLocks noGrp="1"/>
          </p:cNvSpPr>
          <p:nvPr>
            <p:ph type="title"/>
          </p:nvPr>
        </p:nvSpPr>
        <p:spPr/>
        <p:txBody>
          <a:bodyPr/>
          <a:lstStyle/>
          <a:p>
            <a:r>
              <a:rPr lang="en-CA" dirty="0"/>
              <a:t>Gastric Re-acidification with Betaine HCl</a:t>
            </a:r>
          </a:p>
        </p:txBody>
      </p:sp>
      <p:sp>
        <p:nvSpPr>
          <p:cNvPr id="3" name="Content Placeholder 2">
            <a:extLst>
              <a:ext uri="{FF2B5EF4-FFF2-40B4-BE49-F238E27FC236}">
                <a16:creationId xmlns:a16="http://schemas.microsoft.com/office/drawing/2014/main" id="{FB89C6FA-F557-73B0-20F0-764A9316A03E}"/>
              </a:ext>
            </a:extLst>
          </p:cNvPr>
          <p:cNvSpPr>
            <a:spLocks noGrp="1"/>
          </p:cNvSpPr>
          <p:nvPr>
            <p:ph idx="1"/>
          </p:nvPr>
        </p:nvSpPr>
        <p:spPr/>
        <p:txBody>
          <a:bodyPr>
            <a:normAutofit fontScale="92500"/>
          </a:bodyPr>
          <a:lstStyle/>
          <a:p>
            <a:r>
              <a:rPr lang="en-CA" sz="2400" dirty="0"/>
              <a:t>Six healthy volunteers (25-57 years) with baseline normal gastric pH</a:t>
            </a:r>
          </a:p>
          <a:p>
            <a:r>
              <a:rPr lang="en-IN" sz="2400" b="0" i="0" dirty="0">
                <a:solidFill>
                  <a:srgbClr val="212121"/>
                </a:solidFill>
                <a:effectLst/>
              </a:rPr>
              <a:t>Hypochlorhydria was induced with 20 mg oral rabeprazole twice daily for four days. </a:t>
            </a:r>
          </a:p>
          <a:p>
            <a:r>
              <a:rPr lang="en-IN" sz="2400" b="0" i="0" dirty="0">
                <a:solidFill>
                  <a:srgbClr val="212121"/>
                </a:solidFill>
                <a:effectLst/>
              </a:rPr>
              <a:t>On the fifth day, an additional 20 mg dose of oral rabeprazole was given and gastric pH was monitored continuously using the Heidelberg pH capsule. </a:t>
            </a:r>
          </a:p>
          <a:p>
            <a:r>
              <a:rPr lang="en-IN" sz="2400" b="0" i="0" dirty="0">
                <a:solidFill>
                  <a:srgbClr val="212121"/>
                </a:solidFill>
                <a:effectLst/>
              </a:rPr>
              <a:t>After gastric pH &gt; 4 was confirmed for 15 minutes, 1500 mg of betaine HCl was given orally </a:t>
            </a:r>
          </a:p>
          <a:p>
            <a:r>
              <a:rPr lang="en-IN" sz="2400" dirty="0">
                <a:solidFill>
                  <a:srgbClr val="212121"/>
                </a:solidFill>
              </a:rPr>
              <a:t>G</a:t>
            </a:r>
            <a:r>
              <a:rPr lang="en-IN" sz="2400" b="0" i="0" dirty="0">
                <a:solidFill>
                  <a:srgbClr val="212121"/>
                </a:solidFill>
                <a:effectLst/>
              </a:rPr>
              <a:t>astric pH was continuously monitored for 2 hours. Betaine HCl significantly lowered gastric pH.</a:t>
            </a:r>
          </a:p>
          <a:p>
            <a:r>
              <a:rPr lang="en-IN" sz="2400" b="0" i="0" dirty="0">
                <a:solidFill>
                  <a:srgbClr val="212121"/>
                </a:solidFill>
                <a:effectLst/>
              </a:rPr>
              <a:t>The onset of effect of betaine HCl was rapid, with a mean time to pH &lt; 3 of 6.3 (±4.3) minutes. </a:t>
            </a:r>
          </a:p>
          <a:p>
            <a:r>
              <a:rPr lang="en-IN" sz="2400" dirty="0">
                <a:solidFill>
                  <a:srgbClr val="212121"/>
                </a:solidFill>
              </a:rPr>
              <a:t>R</a:t>
            </a:r>
            <a:r>
              <a:rPr lang="en-IN" sz="2400" b="0" i="0" dirty="0">
                <a:solidFill>
                  <a:srgbClr val="212121"/>
                </a:solidFill>
                <a:effectLst/>
              </a:rPr>
              <a:t>e-acidification period was temporary.</a:t>
            </a:r>
            <a:endParaRPr lang="en-CA" sz="2400" dirty="0"/>
          </a:p>
        </p:txBody>
      </p:sp>
      <p:sp>
        <p:nvSpPr>
          <p:cNvPr id="5" name="TextBox 4">
            <a:extLst>
              <a:ext uri="{FF2B5EF4-FFF2-40B4-BE49-F238E27FC236}">
                <a16:creationId xmlns:a16="http://schemas.microsoft.com/office/drawing/2014/main" id="{EA1D79DA-D088-7703-1312-7989C5A15F4E}"/>
              </a:ext>
            </a:extLst>
          </p:cNvPr>
          <p:cNvSpPr txBox="1"/>
          <p:nvPr/>
        </p:nvSpPr>
        <p:spPr>
          <a:xfrm>
            <a:off x="2828544" y="6262042"/>
            <a:ext cx="6534912"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Yago, Marc R., et al. "Gastric reacidification with betaine HCl in healthy volunteers with rabeprazole-induced hypochlorhydria." </a:t>
            </a:r>
            <a:r>
              <a:rPr lang="en-IN" sz="1200" b="0" i="1" dirty="0">
                <a:solidFill>
                  <a:srgbClr val="222222"/>
                </a:solidFill>
                <a:effectLst/>
                <a:latin typeface="Arial" panose="020B0604020202020204" pitchFamily="34" charset="0"/>
              </a:rPr>
              <a:t>Molecular pharmaceutics</a:t>
            </a:r>
            <a:r>
              <a:rPr lang="en-IN" sz="1200" b="0" i="0" dirty="0">
                <a:solidFill>
                  <a:srgbClr val="222222"/>
                </a:solidFill>
                <a:effectLst/>
                <a:latin typeface="Arial" panose="020B0604020202020204" pitchFamily="34" charset="0"/>
              </a:rPr>
              <a:t> 10.11 (2013): 4032-4037.</a:t>
            </a:r>
            <a:endParaRPr lang="en-CA" sz="1200" dirty="0"/>
          </a:p>
        </p:txBody>
      </p:sp>
    </p:spTree>
    <p:extLst>
      <p:ext uri="{BB962C8B-B14F-4D97-AF65-F5344CB8AC3E}">
        <p14:creationId xmlns:p14="http://schemas.microsoft.com/office/powerpoint/2010/main" val="65402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B575-0B2F-399B-C6FF-11788B2BE5FE}"/>
              </a:ext>
            </a:extLst>
          </p:cNvPr>
          <p:cNvSpPr>
            <a:spLocks noGrp="1"/>
          </p:cNvSpPr>
          <p:nvPr>
            <p:ph type="title"/>
          </p:nvPr>
        </p:nvSpPr>
        <p:spPr/>
        <p:txBody>
          <a:bodyPr/>
          <a:lstStyle/>
          <a:p>
            <a:r>
              <a:rPr lang="en-CA" dirty="0"/>
              <a:t>Low Stomach Acid And Betaine Hydrochloride</a:t>
            </a:r>
          </a:p>
        </p:txBody>
      </p:sp>
      <p:sp>
        <p:nvSpPr>
          <p:cNvPr id="3" name="Content Placeholder 2">
            <a:extLst>
              <a:ext uri="{FF2B5EF4-FFF2-40B4-BE49-F238E27FC236}">
                <a16:creationId xmlns:a16="http://schemas.microsoft.com/office/drawing/2014/main" id="{0AFE0D76-5C47-7D12-0D74-1335D7DAFB49}"/>
              </a:ext>
            </a:extLst>
          </p:cNvPr>
          <p:cNvSpPr>
            <a:spLocks noGrp="1"/>
          </p:cNvSpPr>
          <p:nvPr>
            <p:ph idx="1"/>
          </p:nvPr>
        </p:nvSpPr>
        <p:spPr/>
        <p:txBody>
          <a:bodyPr>
            <a:normAutofit fontScale="92500" lnSpcReduction="20000"/>
          </a:bodyPr>
          <a:lstStyle/>
          <a:p>
            <a:pPr marL="0" indent="0" algn="l">
              <a:buNone/>
            </a:pPr>
            <a:r>
              <a:rPr lang="en-IN" i="0" dirty="0">
                <a:solidFill>
                  <a:srgbClr val="1F2933"/>
                </a:solidFill>
                <a:effectLst/>
                <a:latin typeface="Inter"/>
              </a:rPr>
              <a:t>Betaine HCl 1500 mg (750 mg caps x2)</a:t>
            </a:r>
          </a:p>
          <a:p>
            <a:pPr marL="0" indent="0" algn="l">
              <a:buNone/>
            </a:pPr>
            <a:r>
              <a:rPr lang="en-IN" i="0" dirty="0">
                <a:solidFill>
                  <a:srgbClr val="1F2933"/>
                </a:solidFill>
                <a:effectLst/>
                <a:latin typeface="Inter"/>
              </a:rPr>
              <a:t>Take 1 to 3 capsules with each meal. </a:t>
            </a:r>
          </a:p>
          <a:p>
            <a:pPr marL="0" indent="0" algn="l">
              <a:buNone/>
            </a:pPr>
            <a:r>
              <a:rPr lang="en-IN" i="0" dirty="0">
                <a:solidFill>
                  <a:srgbClr val="1F2933"/>
                </a:solidFill>
                <a:effectLst/>
                <a:latin typeface="Inter"/>
              </a:rPr>
              <a:t>Another method is to gradually keep increasing the number of caps until there is a burning sensation. Then reduce to the level where there is no burning sensation.</a:t>
            </a:r>
          </a:p>
          <a:p>
            <a:pPr marL="0" indent="0" algn="l">
              <a:buNone/>
            </a:pPr>
            <a:endParaRPr lang="en-IN" i="0" dirty="0">
              <a:solidFill>
                <a:srgbClr val="1F2933"/>
              </a:solidFill>
              <a:effectLst/>
              <a:latin typeface="Inter"/>
            </a:endParaRPr>
          </a:p>
          <a:p>
            <a:pPr algn="l">
              <a:buFont typeface="Arial" panose="020B0604020202020204" pitchFamily="34" charset="0"/>
              <a:buChar char="•"/>
            </a:pPr>
            <a:r>
              <a:rPr lang="en-IN" b="0" i="0" dirty="0">
                <a:solidFill>
                  <a:srgbClr val="1F2933"/>
                </a:solidFill>
                <a:effectLst/>
                <a:latin typeface="Inter"/>
              </a:rPr>
              <a:t>If </a:t>
            </a:r>
            <a:r>
              <a:rPr lang="en-IN" dirty="0">
                <a:solidFill>
                  <a:srgbClr val="1F2933"/>
                </a:solidFill>
                <a:latin typeface="Inter"/>
              </a:rPr>
              <a:t>there is a </a:t>
            </a:r>
            <a:r>
              <a:rPr lang="en-IN" b="0" i="0" dirty="0">
                <a:solidFill>
                  <a:srgbClr val="1F2933"/>
                </a:solidFill>
                <a:effectLst/>
                <a:latin typeface="Inter"/>
              </a:rPr>
              <a:t>burning sensation or any other side effects, stop taking the supplement.</a:t>
            </a:r>
          </a:p>
          <a:p>
            <a:pPr algn="l">
              <a:buFont typeface="Arial" panose="020B0604020202020204" pitchFamily="34" charset="0"/>
              <a:buChar char="•"/>
            </a:pPr>
            <a:r>
              <a:rPr lang="en-IN" b="0" i="0" dirty="0">
                <a:solidFill>
                  <a:srgbClr val="1F2933"/>
                </a:solidFill>
                <a:effectLst/>
                <a:latin typeface="Inter"/>
              </a:rPr>
              <a:t>If </a:t>
            </a:r>
            <a:r>
              <a:rPr lang="en-IN" dirty="0">
                <a:solidFill>
                  <a:srgbClr val="1F2933"/>
                </a:solidFill>
                <a:latin typeface="Inter"/>
              </a:rPr>
              <a:t>there are </a:t>
            </a:r>
            <a:r>
              <a:rPr lang="en-IN" b="0" i="0" dirty="0">
                <a:solidFill>
                  <a:srgbClr val="1F2933"/>
                </a:solidFill>
                <a:effectLst/>
                <a:latin typeface="Inter"/>
              </a:rPr>
              <a:t>improvements continue to take betaine HCl.</a:t>
            </a:r>
          </a:p>
          <a:p>
            <a:pPr algn="l">
              <a:buFont typeface="Arial" panose="020B0604020202020204" pitchFamily="34" charset="0"/>
              <a:buChar char="•"/>
            </a:pPr>
            <a:r>
              <a:rPr lang="en-IN" b="0" i="0" dirty="0">
                <a:solidFill>
                  <a:srgbClr val="1F2933"/>
                </a:solidFill>
                <a:effectLst/>
                <a:latin typeface="Inter"/>
              </a:rPr>
              <a:t>If there is no improvement in symptoms after two weeks, stop taking the supplement.</a:t>
            </a:r>
          </a:p>
          <a:p>
            <a:pPr marL="0" indent="0" algn="l">
              <a:buNone/>
            </a:pPr>
            <a:r>
              <a:rPr lang="en-IN" dirty="0">
                <a:solidFill>
                  <a:srgbClr val="1F2933"/>
                </a:solidFill>
                <a:latin typeface="Inter"/>
              </a:rPr>
              <a:t>Contraindicated in </a:t>
            </a:r>
            <a:r>
              <a:rPr lang="en-IN" b="0" i="0" dirty="0">
                <a:solidFill>
                  <a:srgbClr val="1F2933"/>
                </a:solidFill>
                <a:effectLst/>
                <a:latin typeface="Inter"/>
              </a:rPr>
              <a:t>peptic ulcers.</a:t>
            </a:r>
          </a:p>
          <a:p>
            <a:endParaRPr lang="en-CA" dirty="0"/>
          </a:p>
        </p:txBody>
      </p:sp>
    </p:spTree>
    <p:extLst>
      <p:ext uri="{BB962C8B-B14F-4D97-AF65-F5344CB8AC3E}">
        <p14:creationId xmlns:p14="http://schemas.microsoft.com/office/powerpoint/2010/main" val="124124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9741D-2812-8AB9-CEA2-E8EB0F973F2D}"/>
              </a:ext>
            </a:extLst>
          </p:cNvPr>
          <p:cNvSpPr>
            <a:spLocks noGrp="1"/>
          </p:cNvSpPr>
          <p:nvPr>
            <p:ph type="title"/>
          </p:nvPr>
        </p:nvSpPr>
        <p:spPr/>
        <p:txBody>
          <a:bodyPr/>
          <a:lstStyle/>
          <a:p>
            <a:pPr algn="ctr"/>
            <a:r>
              <a:rPr lang="en-CA" dirty="0"/>
              <a:t>Probiotics, Prebiotics, </a:t>
            </a:r>
            <a:br>
              <a:rPr lang="en-CA" dirty="0"/>
            </a:br>
            <a:r>
              <a:rPr lang="en-CA" dirty="0"/>
              <a:t>Synbiotics, Fermented Food</a:t>
            </a:r>
          </a:p>
        </p:txBody>
      </p:sp>
      <p:sp>
        <p:nvSpPr>
          <p:cNvPr id="5" name="Text Placeholder 4">
            <a:extLst>
              <a:ext uri="{FF2B5EF4-FFF2-40B4-BE49-F238E27FC236}">
                <a16:creationId xmlns:a16="http://schemas.microsoft.com/office/drawing/2014/main" id="{1D005588-326D-618E-7C97-3A5E3E06115B}"/>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9552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6650-A4B0-FB16-D7F3-991449F75916}"/>
              </a:ext>
            </a:extLst>
          </p:cNvPr>
          <p:cNvSpPr>
            <a:spLocks noGrp="1"/>
          </p:cNvSpPr>
          <p:nvPr>
            <p:ph type="title"/>
          </p:nvPr>
        </p:nvSpPr>
        <p:spPr/>
        <p:txBody>
          <a:bodyPr/>
          <a:lstStyle/>
          <a:p>
            <a:r>
              <a:rPr lang="en-CA" dirty="0"/>
              <a:t>Probiotics</a:t>
            </a:r>
          </a:p>
        </p:txBody>
      </p:sp>
      <p:sp>
        <p:nvSpPr>
          <p:cNvPr id="3" name="Content Placeholder 2">
            <a:extLst>
              <a:ext uri="{FF2B5EF4-FFF2-40B4-BE49-F238E27FC236}">
                <a16:creationId xmlns:a16="http://schemas.microsoft.com/office/drawing/2014/main" id="{CD2176C9-BDCC-F2DD-7C23-FEAAB6E6A1BE}"/>
              </a:ext>
            </a:extLst>
          </p:cNvPr>
          <p:cNvSpPr>
            <a:spLocks noGrp="1"/>
          </p:cNvSpPr>
          <p:nvPr>
            <p:ph idx="1"/>
          </p:nvPr>
        </p:nvSpPr>
        <p:spPr>
          <a:xfrm>
            <a:off x="838200" y="1825625"/>
            <a:ext cx="10515600" cy="1603375"/>
          </a:xfrm>
        </p:spPr>
        <p:txBody>
          <a:bodyPr/>
          <a:lstStyle/>
          <a:p>
            <a:pPr marL="0" indent="0">
              <a:buNone/>
            </a:pPr>
            <a:r>
              <a:rPr lang="en-CA" dirty="0"/>
              <a:t>Probiotics are live microorganisms which when administered in adequate amounts confer a health benefit on the host.</a:t>
            </a:r>
          </a:p>
          <a:p>
            <a:pPr marL="0" indent="0">
              <a:buNone/>
            </a:pPr>
            <a:endParaRPr lang="en-CA" dirty="0"/>
          </a:p>
        </p:txBody>
      </p:sp>
      <p:sp>
        <p:nvSpPr>
          <p:cNvPr id="5" name="TextBox 4">
            <a:extLst>
              <a:ext uri="{FF2B5EF4-FFF2-40B4-BE49-F238E27FC236}">
                <a16:creationId xmlns:a16="http://schemas.microsoft.com/office/drawing/2014/main" id="{8119F720-42E4-696B-1684-BD03B0ED0181}"/>
              </a:ext>
            </a:extLst>
          </p:cNvPr>
          <p:cNvSpPr txBox="1"/>
          <p:nvPr/>
        </p:nvSpPr>
        <p:spPr>
          <a:xfrm>
            <a:off x="1438656" y="5632627"/>
            <a:ext cx="9521952" cy="276999"/>
          </a:xfrm>
          <a:prstGeom prst="rect">
            <a:avLst/>
          </a:prstGeom>
          <a:noFill/>
        </p:spPr>
        <p:txBody>
          <a:bodyPr wrap="square">
            <a:spAutoFit/>
          </a:bodyPr>
          <a:lstStyle/>
          <a:p>
            <a:pPr marL="0" indent="0" algn="ctr">
              <a:buNone/>
            </a:pPr>
            <a:r>
              <a:rPr lang="en-CA" sz="1200" dirty="0"/>
              <a:t>Food and Agriculture Organization of the United Nations and the World Health Organization</a:t>
            </a:r>
          </a:p>
        </p:txBody>
      </p:sp>
    </p:spTree>
    <p:extLst>
      <p:ext uri="{BB962C8B-B14F-4D97-AF65-F5344CB8AC3E}">
        <p14:creationId xmlns:p14="http://schemas.microsoft.com/office/powerpoint/2010/main" val="46889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DCE0-C731-51FB-B809-E5B481860D12}"/>
              </a:ext>
            </a:extLst>
          </p:cNvPr>
          <p:cNvSpPr>
            <a:spLocks noGrp="1"/>
          </p:cNvSpPr>
          <p:nvPr>
            <p:ph type="title"/>
          </p:nvPr>
        </p:nvSpPr>
        <p:spPr/>
        <p:txBody>
          <a:bodyPr/>
          <a:lstStyle/>
          <a:p>
            <a:r>
              <a:rPr lang="en-CA" dirty="0"/>
              <a:t>What Conditions</a:t>
            </a:r>
          </a:p>
        </p:txBody>
      </p:sp>
      <p:sp>
        <p:nvSpPr>
          <p:cNvPr id="3" name="Content Placeholder 2">
            <a:extLst>
              <a:ext uri="{FF2B5EF4-FFF2-40B4-BE49-F238E27FC236}">
                <a16:creationId xmlns:a16="http://schemas.microsoft.com/office/drawing/2014/main" id="{8E728B0D-F0AB-F369-8A01-0761F1242259}"/>
              </a:ext>
            </a:extLst>
          </p:cNvPr>
          <p:cNvSpPr>
            <a:spLocks noGrp="1"/>
          </p:cNvSpPr>
          <p:nvPr>
            <p:ph idx="1"/>
          </p:nvPr>
        </p:nvSpPr>
        <p:spPr/>
        <p:txBody>
          <a:bodyPr/>
          <a:lstStyle/>
          <a:p>
            <a:r>
              <a:rPr lang="en-CA" dirty="0"/>
              <a:t>Challenges with clinical trials.</a:t>
            </a:r>
          </a:p>
          <a:p>
            <a:r>
              <a:rPr lang="en-CA" dirty="0"/>
              <a:t>Prevention of necrotizing enterocolitis in very preterm or very low birth weight infants. Specific strains.</a:t>
            </a:r>
          </a:p>
          <a:p>
            <a:r>
              <a:rPr lang="en-IN" b="0" i="0" dirty="0">
                <a:solidFill>
                  <a:srgbClr val="505050"/>
                </a:solidFill>
                <a:effectLst/>
                <a:latin typeface="Helvetica" pitchFamily="2" charset="0"/>
              </a:rPr>
              <a:t>In adults and children on antibiotic treatment. </a:t>
            </a:r>
          </a:p>
          <a:p>
            <a:pPr marL="0" indent="0">
              <a:buNone/>
            </a:pPr>
            <a:r>
              <a:rPr lang="en-IN" sz="2000" b="0" i="0" dirty="0">
                <a:solidFill>
                  <a:srgbClr val="505050"/>
                </a:solidFill>
                <a:effectLst/>
              </a:rPr>
              <a:t>Specific strains </a:t>
            </a:r>
            <a:r>
              <a:rPr lang="en-IN" sz="2000" dirty="0">
                <a:solidFill>
                  <a:srgbClr val="505050"/>
                </a:solidFill>
              </a:rPr>
              <a:t>including </a:t>
            </a:r>
            <a:r>
              <a:rPr lang="en-IN" sz="2000" b="0" i="1" dirty="0">
                <a:solidFill>
                  <a:srgbClr val="505050"/>
                </a:solidFill>
                <a:effectLst/>
              </a:rPr>
              <a:t>S boulardii</a:t>
            </a:r>
            <a:r>
              <a:rPr lang="en-IN" sz="2000" b="0" i="0" dirty="0">
                <a:solidFill>
                  <a:srgbClr val="505050"/>
                </a:solidFill>
                <a:effectLst/>
              </a:rPr>
              <a:t>; or the 2-strain combination of </a:t>
            </a:r>
            <a:r>
              <a:rPr lang="en-IN" sz="2000" b="0" i="1" dirty="0">
                <a:solidFill>
                  <a:srgbClr val="505050"/>
                </a:solidFill>
                <a:effectLst/>
              </a:rPr>
              <a:t>L acidophilus</a:t>
            </a:r>
            <a:r>
              <a:rPr lang="en-IN" sz="2000" b="0" i="0" dirty="0">
                <a:solidFill>
                  <a:srgbClr val="505050"/>
                </a:solidFill>
                <a:effectLst/>
              </a:rPr>
              <a:t> CL1285 and </a:t>
            </a:r>
            <a:r>
              <a:rPr lang="en-IN" sz="2000" b="0" i="1" dirty="0">
                <a:solidFill>
                  <a:srgbClr val="505050"/>
                </a:solidFill>
                <a:effectLst/>
              </a:rPr>
              <a:t>L casei</a:t>
            </a:r>
            <a:r>
              <a:rPr lang="en-IN" sz="2000" b="0" i="0" dirty="0">
                <a:solidFill>
                  <a:srgbClr val="505050"/>
                </a:solidFill>
                <a:effectLst/>
              </a:rPr>
              <a:t> LBC80R; or the 3-strain combination of </a:t>
            </a:r>
            <a:r>
              <a:rPr lang="en-IN" sz="2000" b="0" i="1" dirty="0">
                <a:solidFill>
                  <a:srgbClr val="505050"/>
                </a:solidFill>
                <a:effectLst/>
              </a:rPr>
              <a:t>L acidophilus</a:t>
            </a:r>
            <a:r>
              <a:rPr lang="en-IN" sz="2000" b="0" i="0" dirty="0">
                <a:solidFill>
                  <a:srgbClr val="505050"/>
                </a:solidFill>
                <a:effectLst/>
              </a:rPr>
              <a:t>, </a:t>
            </a:r>
            <a:r>
              <a:rPr lang="en-IN" sz="2000" b="0" i="1" dirty="0">
                <a:solidFill>
                  <a:srgbClr val="505050"/>
                </a:solidFill>
                <a:effectLst/>
              </a:rPr>
              <a:t>L delbrueckii</a:t>
            </a:r>
            <a:r>
              <a:rPr lang="en-IN" sz="2000" b="0" i="0" dirty="0">
                <a:solidFill>
                  <a:srgbClr val="505050"/>
                </a:solidFill>
                <a:effectLst/>
              </a:rPr>
              <a:t> subsp </a:t>
            </a:r>
            <a:r>
              <a:rPr lang="en-IN" sz="2000" b="0" i="1" dirty="0">
                <a:solidFill>
                  <a:srgbClr val="505050"/>
                </a:solidFill>
                <a:effectLst/>
              </a:rPr>
              <a:t>bulgaricus</a:t>
            </a:r>
            <a:r>
              <a:rPr lang="en-IN" sz="2000" b="0" i="0" dirty="0">
                <a:solidFill>
                  <a:srgbClr val="505050"/>
                </a:solidFill>
                <a:effectLst/>
              </a:rPr>
              <a:t>, and </a:t>
            </a:r>
            <a:r>
              <a:rPr lang="en-IN" sz="2000" b="0" i="1" dirty="0">
                <a:solidFill>
                  <a:srgbClr val="505050"/>
                </a:solidFill>
                <a:effectLst/>
              </a:rPr>
              <a:t>B bifidum</a:t>
            </a:r>
            <a:r>
              <a:rPr lang="en-IN" sz="2000" b="0" i="0" dirty="0">
                <a:solidFill>
                  <a:srgbClr val="505050"/>
                </a:solidFill>
                <a:effectLst/>
              </a:rPr>
              <a:t>; or the 4-strain combination of </a:t>
            </a:r>
            <a:r>
              <a:rPr lang="en-IN" sz="2000" b="0" i="1" dirty="0">
                <a:solidFill>
                  <a:srgbClr val="505050"/>
                </a:solidFill>
                <a:effectLst/>
              </a:rPr>
              <a:t>L acidophilus</a:t>
            </a:r>
            <a:r>
              <a:rPr lang="en-IN" sz="2000" b="0" i="0" dirty="0">
                <a:solidFill>
                  <a:srgbClr val="505050"/>
                </a:solidFill>
                <a:effectLst/>
              </a:rPr>
              <a:t>, </a:t>
            </a:r>
            <a:r>
              <a:rPr lang="en-IN" sz="2000" b="0" i="1" dirty="0">
                <a:solidFill>
                  <a:srgbClr val="505050"/>
                </a:solidFill>
                <a:effectLst/>
              </a:rPr>
              <a:t>L delbrueckii</a:t>
            </a:r>
            <a:r>
              <a:rPr lang="en-IN" sz="2000" b="0" i="0" dirty="0">
                <a:solidFill>
                  <a:srgbClr val="505050"/>
                </a:solidFill>
                <a:effectLst/>
              </a:rPr>
              <a:t> subsp </a:t>
            </a:r>
            <a:r>
              <a:rPr lang="en-IN" sz="2000" b="0" i="1" dirty="0">
                <a:solidFill>
                  <a:srgbClr val="505050"/>
                </a:solidFill>
                <a:effectLst/>
              </a:rPr>
              <a:t>bulgaricus</a:t>
            </a:r>
            <a:r>
              <a:rPr lang="en-IN" sz="2000" b="0" i="0" dirty="0">
                <a:solidFill>
                  <a:srgbClr val="505050"/>
                </a:solidFill>
                <a:effectLst/>
              </a:rPr>
              <a:t>, </a:t>
            </a:r>
            <a:r>
              <a:rPr lang="en-IN" sz="2000" b="0" i="1" dirty="0">
                <a:solidFill>
                  <a:srgbClr val="505050"/>
                </a:solidFill>
                <a:effectLst/>
              </a:rPr>
              <a:t>B bifidum</a:t>
            </a:r>
            <a:r>
              <a:rPr lang="en-IN" sz="2000" b="0" i="0" dirty="0">
                <a:solidFill>
                  <a:srgbClr val="505050"/>
                </a:solidFill>
                <a:effectLst/>
              </a:rPr>
              <a:t>, and </a:t>
            </a:r>
            <a:r>
              <a:rPr lang="en-IN" sz="2000" b="0" i="1" dirty="0">
                <a:solidFill>
                  <a:srgbClr val="505050"/>
                </a:solidFill>
                <a:effectLst/>
              </a:rPr>
              <a:t>S salivarius</a:t>
            </a:r>
            <a:r>
              <a:rPr lang="en-IN" sz="2000" b="0" i="0" dirty="0">
                <a:solidFill>
                  <a:srgbClr val="505050"/>
                </a:solidFill>
                <a:effectLst/>
              </a:rPr>
              <a:t> subsp </a:t>
            </a:r>
            <a:r>
              <a:rPr lang="en-IN" sz="2000" b="0" i="1" dirty="0">
                <a:solidFill>
                  <a:srgbClr val="505050"/>
                </a:solidFill>
                <a:effectLst/>
              </a:rPr>
              <a:t>thermophilus.</a:t>
            </a:r>
            <a:r>
              <a:rPr lang="en-IN" sz="2000" b="0" i="0" dirty="0">
                <a:solidFill>
                  <a:srgbClr val="505050"/>
                </a:solidFill>
                <a:effectLst/>
              </a:rPr>
              <a:t> </a:t>
            </a:r>
            <a:endParaRPr lang="en-CA" sz="2000" dirty="0"/>
          </a:p>
        </p:txBody>
      </p:sp>
      <p:sp>
        <p:nvSpPr>
          <p:cNvPr id="5" name="TextBox 4">
            <a:extLst>
              <a:ext uri="{FF2B5EF4-FFF2-40B4-BE49-F238E27FC236}">
                <a16:creationId xmlns:a16="http://schemas.microsoft.com/office/drawing/2014/main" id="{0DCB935F-3034-8EB2-0DD0-67866D693201}"/>
              </a:ext>
            </a:extLst>
          </p:cNvPr>
          <p:cNvSpPr txBox="1"/>
          <p:nvPr/>
        </p:nvSpPr>
        <p:spPr>
          <a:xfrm>
            <a:off x="3048000" y="6176963"/>
            <a:ext cx="6096000"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Su, Grace L., et al. "AGA clinical practice guidelines on the role of probiotics in the management of gastrointestinal disorders." </a:t>
            </a:r>
            <a:r>
              <a:rPr lang="en-IN" sz="1200" b="0" i="1" dirty="0">
                <a:solidFill>
                  <a:srgbClr val="222222"/>
                </a:solidFill>
                <a:effectLst/>
                <a:latin typeface="Arial" panose="020B0604020202020204" pitchFamily="34" charset="0"/>
              </a:rPr>
              <a:t>Gastroenterology</a:t>
            </a:r>
            <a:r>
              <a:rPr lang="en-IN" sz="1200" b="0" i="0" dirty="0">
                <a:solidFill>
                  <a:srgbClr val="222222"/>
                </a:solidFill>
                <a:effectLst/>
                <a:latin typeface="Arial" panose="020B0604020202020204" pitchFamily="34" charset="0"/>
              </a:rPr>
              <a:t> 159.2 (2020): 697-705.</a:t>
            </a:r>
            <a:endParaRPr lang="en-CA" sz="1200" dirty="0"/>
          </a:p>
        </p:txBody>
      </p:sp>
    </p:spTree>
    <p:extLst>
      <p:ext uri="{BB962C8B-B14F-4D97-AF65-F5344CB8AC3E}">
        <p14:creationId xmlns:p14="http://schemas.microsoft.com/office/powerpoint/2010/main" val="140006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How Do Probiotics Work?</a:t>
            </a:r>
          </a:p>
        </p:txBody>
      </p:sp>
      <p:pic>
        <p:nvPicPr>
          <p:cNvPr id="3" name="Picture 2"/>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2437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6BB2-D33B-EFF0-9861-A6E890D130B9}"/>
              </a:ext>
            </a:extLst>
          </p:cNvPr>
          <p:cNvSpPr>
            <a:spLocks noGrp="1"/>
          </p:cNvSpPr>
          <p:nvPr>
            <p:ph type="title"/>
          </p:nvPr>
        </p:nvSpPr>
        <p:spPr/>
        <p:txBody>
          <a:bodyPr/>
          <a:lstStyle/>
          <a:p>
            <a:r>
              <a:rPr lang="en-CA" dirty="0"/>
              <a:t>Prebiotics</a:t>
            </a:r>
          </a:p>
        </p:txBody>
      </p:sp>
      <p:sp>
        <p:nvSpPr>
          <p:cNvPr id="3" name="Content Placeholder 2">
            <a:extLst>
              <a:ext uri="{FF2B5EF4-FFF2-40B4-BE49-F238E27FC236}">
                <a16:creationId xmlns:a16="http://schemas.microsoft.com/office/drawing/2014/main" id="{6350AADF-C659-E1AC-C6EA-7A652DE3E107}"/>
              </a:ext>
            </a:extLst>
          </p:cNvPr>
          <p:cNvSpPr>
            <a:spLocks noGrp="1"/>
          </p:cNvSpPr>
          <p:nvPr>
            <p:ph idx="1"/>
          </p:nvPr>
        </p:nvSpPr>
        <p:spPr>
          <a:xfrm>
            <a:off x="838200" y="1690688"/>
            <a:ext cx="10515600" cy="4307776"/>
          </a:xfrm>
        </p:spPr>
        <p:txBody>
          <a:bodyPr>
            <a:normAutofit fontScale="92500" lnSpcReduction="20000"/>
          </a:bodyPr>
          <a:lstStyle/>
          <a:p>
            <a:pPr marL="0" indent="0">
              <a:buNone/>
            </a:pPr>
            <a:r>
              <a:rPr lang="en-CA" dirty="0"/>
              <a:t>Prebiotics are food for the gut microbes. </a:t>
            </a:r>
            <a:r>
              <a:rPr lang="en-IN" dirty="0">
                <a:solidFill>
                  <a:srgbClr val="333333"/>
                </a:solidFill>
              </a:rPr>
              <a:t>Are n</a:t>
            </a:r>
            <a:r>
              <a:rPr lang="en-IN" b="0" i="0" dirty="0">
                <a:solidFill>
                  <a:srgbClr val="333333"/>
                </a:solidFill>
                <a:effectLst/>
              </a:rPr>
              <a:t>ondigestible by the host.</a:t>
            </a:r>
          </a:p>
          <a:p>
            <a:pPr marL="0" indent="0">
              <a:buNone/>
            </a:pPr>
            <a:r>
              <a:rPr lang="en-IN" b="0" i="0" dirty="0">
                <a:solidFill>
                  <a:srgbClr val="333333"/>
                </a:solidFill>
                <a:effectLst/>
              </a:rPr>
              <a:t>Common prebiotics:</a:t>
            </a:r>
          </a:p>
          <a:p>
            <a:r>
              <a:rPr lang="en-CA" dirty="0"/>
              <a:t>Oligofructose (fructooligosaccharide, FOS)</a:t>
            </a:r>
          </a:p>
          <a:p>
            <a:r>
              <a:rPr lang="en-CA" dirty="0"/>
              <a:t>Inulin</a:t>
            </a:r>
          </a:p>
          <a:p>
            <a:r>
              <a:rPr lang="en-CA" dirty="0"/>
              <a:t>Galactooligosaccharides (GOSs)</a:t>
            </a:r>
          </a:p>
          <a:p>
            <a:r>
              <a:rPr lang="en-CA" dirty="0"/>
              <a:t>Lactulose</a:t>
            </a:r>
          </a:p>
          <a:p>
            <a:r>
              <a:rPr lang="en-CA" dirty="0"/>
              <a:t>Breast milk oligosaccharides </a:t>
            </a:r>
          </a:p>
          <a:p>
            <a:r>
              <a:rPr lang="en-IN" dirty="0">
                <a:solidFill>
                  <a:srgbClr val="333333"/>
                </a:solidFill>
              </a:rPr>
              <a:t>R</a:t>
            </a:r>
            <a:r>
              <a:rPr lang="en-IN" b="0" i="0" dirty="0">
                <a:solidFill>
                  <a:srgbClr val="333333"/>
                </a:solidFill>
                <a:effectLst/>
              </a:rPr>
              <a:t>esistant starch</a:t>
            </a:r>
          </a:p>
          <a:p>
            <a:r>
              <a:rPr lang="en-IN" b="0" i="0" dirty="0">
                <a:solidFill>
                  <a:srgbClr val="333333"/>
                </a:solidFill>
                <a:effectLst/>
              </a:rPr>
              <a:t>Conjugated linoleic acid</a:t>
            </a:r>
          </a:p>
          <a:p>
            <a:r>
              <a:rPr lang="en-IN" b="0" i="0" dirty="0">
                <a:solidFill>
                  <a:srgbClr val="333333"/>
                </a:solidFill>
                <a:effectLst/>
              </a:rPr>
              <a:t>Polyphenols</a:t>
            </a:r>
          </a:p>
          <a:p>
            <a:pPr marL="0" indent="0">
              <a:buNone/>
            </a:pPr>
            <a:endParaRPr lang="en-IN" b="0" i="0" dirty="0">
              <a:solidFill>
                <a:srgbClr val="333333"/>
              </a:solidFill>
              <a:effectLst/>
            </a:endParaRPr>
          </a:p>
          <a:p>
            <a:endParaRPr lang="en-IN" b="0" i="0" dirty="0">
              <a:solidFill>
                <a:srgbClr val="333333"/>
              </a:solidFill>
              <a:effectLst/>
            </a:endParaRPr>
          </a:p>
          <a:p>
            <a:endParaRPr lang="en-IN" b="0" i="0" dirty="0">
              <a:solidFill>
                <a:srgbClr val="333333"/>
              </a:solidFill>
              <a:effectLst/>
            </a:endParaRPr>
          </a:p>
          <a:p>
            <a:pPr marL="0" indent="0">
              <a:buNone/>
            </a:pPr>
            <a:endParaRPr lang="en-CA" dirty="0"/>
          </a:p>
        </p:txBody>
      </p:sp>
      <p:sp>
        <p:nvSpPr>
          <p:cNvPr id="5" name="TextBox 4">
            <a:extLst>
              <a:ext uri="{FF2B5EF4-FFF2-40B4-BE49-F238E27FC236}">
                <a16:creationId xmlns:a16="http://schemas.microsoft.com/office/drawing/2014/main" id="{209D8BA6-EA13-07E0-0A31-9DB4B24AFCD9}"/>
              </a:ext>
            </a:extLst>
          </p:cNvPr>
          <p:cNvSpPr txBox="1"/>
          <p:nvPr/>
        </p:nvSpPr>
        <p:spPr>
          <a:xfrm>
            <a:off x="1243584" y="6215876"/>
            <a:ext cx="9704832" cy="276999"/>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Guarner, Francisco, et al. "Probiotics and prebiotics." </a:t>
            </a:r>
            <a:r>
              <a:rPr lang="en-IN" sz="1200" b="0" i="1" dirty="0">
                <a:solidFill>
                  <a:srgbClr val="222222"/>
                </a:solidFill>
                <a:effectLst/>
                <a:latin typeface="Arial" panose="020B0604020202020204" pitchFamily="34" charset="0"/>
              </a:rPr>
              <a:t>World Gastroenterology Organisation Global Guidelines</a:t>
            </a:r>
            <a:r>
              <a:rPr lang="en-IN" sz="1200" b="0" i="0" dirty="0">
                <a:solidFill>
                  <a:srgbClr val="222222"/>
                </a:solidFill>
                <a:effectLst/>
                <a:latin typeface="Arial" panose="020B0604020202020204" pitchFamily="34" charset="0"/>
              </a:rPr>
              <a:t> (2011): 1-28.</a:t>
            </a:r>
            <a:endParaRPr lang="en-CA" sz="1200" dirty="0"/>
          </a:p>
        </p:txBody>
      </p:sp>
    </p:spTree>
    <p:extLst>
      <p:ext uri="{BB962C8B-B14F-4D97-AF65-F5344CB8AC3E}">
        <p14:creationId xmlns:p14="http://schemas.microsoft.com/office/powerpoint/2010/main" val="56206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20D6-3994-E62D-F0EE-0984EDEB2A2D}"/>
              </a:ext>
            </a:extLst>
          </p:cNvPr>
          <p:cNvSpPr>
            <a:spLocks noGrp="1"/>
          </p:cNvSpPr>
          <p:nvPr>
            <p:ph type="title"/>
          </p:nvPr>
        </p:nvSpPr>
        <p:spPr/>
        <p:txBody>
          <a:bodyPr/>
          <a:lstStyle/>
          <a:p>
            <a:r>
              <a:rPr lang="en-CA" dirty="0"/>
              <a:t>Synbiotics</a:t>
            </a:r>
          </a:p>
        </p:txBody>
      </p:sp>
      <p:sp>
        <p:nvSpPr>
          <p:cNvPr id="3" name="Content Placeholder 2">
            <a:extLst>
              <a:ext uri="{FF2B5EF4-FFF2-40B4-BE49-F238E27FC236}">
                <a16:creationId xmlns:a16="http://schemas.microsoft.com/office/drawing/2014/main" id="{3613274A-F63B-AF36-AF0B-B52B38FF2AE0}"/>
              </a:ext>
            </a:extLst>
          </p:cNvPr>
          <p:cNvSpPr>
            <a:spLocks noGrp="1"/>
          </p:cNvSpPr>
          <p:nvPr>
            <p:ph idx="1"/>
          </p:nvPr>
        </p:nvSpPr>
        <p:spPr>
          <a:xfrm>
            <a:off x="838200" y="1825625"/>
            <a:ext cx="10515600" cy="2856103"/>
          </a:xfrm>
        </p:spPr>
        <p:txBody>
          <a:bodyPr/>
          <a:lstStyle/>
          <a:p>
            <a:pPr marL="0" indent="0">
              <a:buNone/>
            </a:pPr>
            <a:r>
              <a:rPr lang="en-IN" dirty="0">
                <a:solidFill>
                  <a:srgbClr val="212121"/>
                </a:solidFill>
              </a:rPr>
              <a:t>Synbiotics: M</a:t>
            </a:r>
            <a:r>
              <a:rPr lang="en-IN" b="0" i="0" dirty="0">
                <a:solidFill>
                  <a:srgbClr val="212121"/>
                </a:solidFill>
                <a:effectLst/>
              </a:rPr>
              <a:t>ixture comprising live microorganisms and substrate(s) selectively utilized by host microorganisms that confers a health benefit on the host.</a:t>
            </a:r>
          </a:p>
          <a:p>
            <a:pPr marL="0" indent="0">
              <a:buNone/>
            </a:pPr>
            <a:endParaRPr lang="en-CA" dirty="0"/>
          </a:p>
        </p:txBody>
      </p:sp>
      <p:sp>
        <p:nvSpPr>
          <p:cNvPr id="5" name="TextBox 4">
            <a:extLst>
              <a:ext uri="{FF2B5EF4-FFF2-40B4-BE49-F238E27FC236}">
                <a16:creationId xmlns:a16="http://schemas.microsoft.com/office/drawing/2014/main" id="{23F468DF-002B-74B3-5FAA-18B31EB668BD}"/>
              </a:ext>
            </a:extLst>
          </p:cNvPr>
          <p:cNvSpPr txBox="1"/>
          <p:nvPr/>
        </p:nvSpPr>
        <p:spPr>
          <a:xfrm>
            <a:off x="1542288" y="5946130"/>
            <a:ext cx="9107424"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Swanson, Kelly S., et al. "The International Scientific Association for Probiotics and Prebiotics (ISAPP) consensus statement on the definition and scope of synbiotics." </a:t>
            </a:r>
            <a:r>
              <a:rPr lang="en-IN" sz="1200" b="0" i="1" dirty="0">
                <a:solidFill>
                  <a:srgbClr val="222222"/>
                </a:solidFill>
                <a:effectLst/>
                <a:latin typeface="Arial" panose="020B0604020202020204" pitchFamily="34" charset="0"/>
              </a:rPr>
              <a:t>Nature Reviews Gastroenterology &amp; Hepatology</a:t>
            </a:r>
            <a:r>
              <a:rPr lang="en-IN" sz="1200" b="0" i="0" dirty="0">
                <a:solidFill>
                  <a:srgbClr val="222222"/>
                </a:solidFill>
                <a:effectLst/>
                <a:latin typeface="Arial" panose="020B0604020202020204" pitchFamily="34" charset="0"/>
              </a:rPr>
              <a:t> 17.11 (2020): 687-701.</a:t>
            </a:r>
            <a:endParaRPr lang="en-CA" sz="1200" dirty="0"/>
          </a:p>
        </p:txBody>
      </p:sp>
    </p:spTree>
    <p:extLst>
      <p:ext uri="{BB962C8B-B14F-4D97-AF65-F5344CB8AC3E}">
        <p14:creationId xmlns:p14="http://schemas.microsoft.com/office/powerpoint/2010/main" val="102376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BCD0-9FDF-DB42-0AE8-A8806B06E93E}"/>
              </a:ext>
            </a:extLst>
          </p:cNvPr>
          <p:cNvSpPr>
            <a:spLocks noGrp="1"/>
          </p:cNvSpPr>
          <p:nvPr>
            <p:ph type="title"/>
          </p:nvPr>
        </p:nvSpPr>
        <p:spPr/>
        <p:txBody>
          <a:bodyPr/>
          <a:lstStyle/>
          <a:p>
            <a:r>
              <a:rPr lang="en-CA" dirty="0"/>
              <a:t>Overview</a:t>
            </a:r>
          </a:p>
        </p:txBody>
      </p:sp>
      <p:sp>
        <p:nvSpPr>
          <p:cNvPr id="3" name="Content Placeholder 2">
            <a:extLst>
              <a:ext uri="{FF2B5EF4-FFF2-40B4-BE49-F238E27FC236}">
                <a16:creationId xmlns:a16="http://schemas.microsoft.com/office/drawing/2014/main" id="{DE6A085F-2739-F872-6058-86FB3D55EE5F}"/>
              </a:ext>
            </a:extLst>
          </p:cNvPr>
          <p:cNvSpPr>
            <a:spLocks noGrp="1"/>
          </p:cNvSpPr>
          <p:nvPr>
            <p:ph idx="1"/>
          </p:nvPr>
        </p:nvSpPr>
        <p:spPr/>
        <p:txBody>
          <a:bodyPr/>
          <a:lstStyle/>
          <a:p>
            <a:r>
              <a:rPr lang="en-CA" dirty="0"/>
              <a:t>Digestive enzymes</a:t>
            </a:r>
          </a:p>
          <a:p>
            <a:r>
              <a:rPr lang="en-CA" dirty="0"/>
              <a:t>L Glutamine</a:t>
            </a:r>
          </a:p>
          <a:p>
            <a:r>
              <a:rPr lang="en-CA" dirty="0"/>
              <a:t>Zinc Carnosine</a:t>
            </a:r>
          </a:p>
          <a:p>
            <a:r>
              <a:rPr lang="en-CA" dirty="0"/>
              <a:t>Betaine Hydrochloride</a:t>
            </a:r>
          </a:p>
          <a:p>
            <a:r>
              <a:rPr lang="en-CA" dirty="0"/>
              <a:t>Prebiotics, probiotics, synbiotics, fermented food</a:t>
            </a:r>
          </a:p>
          <a:p>
            <a:endParaRPr lang="en-CA" dirty="0"/>
          </a:p>
          <a:p>
            <a:r>
              <a:rPr lang="en-CA" dirty="0"/>
              <a:t>ACV</a:t>
            </a:r>
          </a:p>
          <a:p>
            <a:r>
              <a:rPr lang="en-CA" dirty="0"/>
              <a:t>Ginger </a:t>
            </a:r>
          </a:p>
          <a:p>
            <a:endParaRPr lang="en-CA" dirty="0"/>
          </a:p>
        </p:txBody>
      </p:sp>
    </p:spTree>
    <p:extLst>
      <p:ext uri="{BB962C8B-B14F-4D97-AF65-F5344CB8AC3E}">
        <p14:creationId xmlns:p14="http://schemas.microsoft.com/office/powerpoint/2010/main" val="353472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AE022D3-F7A6-C119-659D-620404D11F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6571" y="450205"/>
            <a:ext cx="7298858" cy="5016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70F1B2-26F3-24D2-14B1-857BEDC7DA7F}"/>
              </a:ext>
            </a:extLst>
          </p:cNvPr>
          <p:cNvSpPr txBox="1"/>
          <p:nvPr/>
        </p:nvSpPr>
        <p:spPr>
          <a:xfrm>
            <a:off x="1542288" y="5946130"/>
            <a:ext cx="9107424"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Swanson, Kelly S., et al. "The International Scientific Association for Probiotics and Prebiotics (ISAPP) consensus statement on the definition and scope of synbiotics." </a:t>
            </a:r>
            <a:r>
              <a:rPr lang="en-IN" sz="1200" b="0" i="1" dirty="0">
                <a:solidFill>
                  <a:srgbClr val="222222"/>
                </a:solidFill>
                <a:effectLst/>
                <a:latin typeface="Arial" panose="020B0604020202020204" pitchFamily="34" charset="0"/>
              </a:rPr>
              <a:t>Nature Reviews Gastroenterology &amp; Hepatology</a:t>
            </a:r>
            <a:r>
              <a:rPr lang="en-IN" sz="1200" b="0" i="0" dirty="0">
                <a:solidFill>
                  <a:srgbClr val="222222"/>
                </a:solidFill>
                <a:effectLst/>
                <a:latin typeface="Arial" panose="020B0604020202020204" pitchFamily="34" charset="0"/>
              </a:rPr>
              <a:t> 17.11 (2020): 687-701.</a:t>
            </a:r>
            <a:endParaRPr lang="en-CA" sz="1200" dirty="0"/>
          </a:p>
        </p:txBody>
      </p:sp>
    </p:spTree>
    <p:extLst>
      <p:ext uri="{BB962C8B-B14F-4D97-AF65-F5344CB8AC3E}">
        <p14:creationId xmlns:p14="http://schemas.microsoft.com/office/powerpoint/2010/main" val="128614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0277-BD32-A595-77E8-B1EB6FB9EAA0}"/>
              </a:ext>
            </a:extLst>
          </p:cNvPr>
          <p:cNvSpPr>
            <a:spLocks noGrp="1"/>
          </p:cNvSpPr>
          <p:nvPr>
            <p:ph type="title"/>
          </p:nvPr>
        </p:nvSpPr>
        <p:spPr/>
        <p:txBody>
          <a:bodyPr/>
          <a:lstStyle/>
          <a:p>
            <a:r>
              <a:rPr lang="en-CA" dirty="0"/>
              <a:t>What about fermented food?</a:t>
            </a:r>
          </a:p>
        </p:txBody>
      </p:sp>
      <p:sp>
        <p:nvSpPr>
          <p:cNvPr id="3" name="Content Placeholder 2">
            <a:extLst>
              <a:ext uri="{FF2B5EF4-FFF2-40B4-BE49-F238E27FC236}">
                <a16:creationId xmlns:a16="http://schemas.microsoft.com/office/drawing/2014/main" id="{0AB84B53-C732-8135-9BC3-A5B2B3D2215C}"/>
              </a:ext>
            </a:extLst>
          </p:cNvPr>
          <p:cNvSpPr>
            <a:spLocks noGrp="1"/>
          </p:cNvSpPr>
          <p:nvPr>
            <p:ph idx="1"/>
          </p:nvPr>
        </p:nvSpPr>
        <p:spPr>
          <a:xfrm>
            <a:off x="838200" y="1690688"/>
            <a:ext cx="10515600" cy="3644753"/>
          </a:xfrm>
        </p:spPr>
        <p:txBody>
          <a:bodyPr>
            <a:normAutofit/>
          </a:bodyPr>
          <a:lstStyle/>
          <a:p>
            <a:pPr marL="0" indent="0">
              <a:buNone/>
            </a:pPr>
            <a:r>
              <a:rPr lang="en-IN" dirty="0"/>
              <a:t>What are fermented food and beverages</a:t>
            </a:r>
          </a:p>
          <a:p>
            <a:pPr marL="0" indent="0">
              <a:buNone/>
            </a:pPr>
            <a:r>
              <a:rPr lang="en-IN" dirty="0"/>
              <a:t>Food made through desired microbial growth and enzymatic conversions of food components.</a:t>
            </a:r>
            <a:endParaRPr lang="en-CA" dirty="0">
              <a:solidFill>
                <a:schemeClr val="accent1"/>
              </a:solidFill>
            </a:endParaRPr>
          </a:p>
          <a:p>
            <a:r>
              <a:rPr lang="en-CA" dirty="0"/>
              <a:t>Fermented milk with Lactococcus lactis for 5 weeks lowered blood pressure in prehypertensive people.</a:t>
            </a:r>
          </a:p>
          <a:p>
            <a:r>
              <a:rPr lang="en-CA" dirty="0"/>
              <a:t>Healthy children (aged 12–48 months) consuming daily cow's milk or rice fermented with Lactobacillus paracasei CBA L74 had less common infectious diseases than placebo.</a:t>
            </a:r>
          </a:p>
          <a:p>
            <a:pPr marL="0" indent="0">
              <a:buNone/>
            </a:pPr>
            <a:endParaRPr lang="en-CA" dirty="0"/>
          </a:p>
        </p:txBody>
      </p:sp>
      <p:sp>
        <p:nvSpPr>
          <p:cNvPr id="5" name="TextBox 4">
            <a:extLst>
              <a:ext uri="{FF2B5EF4-FFF2-40B4-BE49-F238E27FC236}">
                <a16:creationId xmlns:a16="http://schemas.microsoft.com/office/drawing/2014/main" id="{9403739E-3315-28BF-A4C6-D19847C6B742}"/>
              </a:ext>
            </a:extLst>
          </p:cNvPr>
          <p:cNvSpPr txBox="1"/>
          <p:nvPr/>
        </p:nvSpPr>
        <p:spPr>
          <a:xfrm>
            <a:off x="981456" y="5628874"/>
            <a:ext cx="10515600" cy="1446550"/>
          </a:xfrm>
          <a:prstGeom prst="rect">
            <a:avLst/>
          </a:prstGeom>
          <a:noFill/>
        </p:spPr>
        <p:txBody>
          <a:bodyPr wrap="square">
            <a:spAutoFit/>
          </a:bodyPr>
          <a:lstStyle/>
          <a:p>
            <a:pPr marL="228600" indent="-228600">
              <a:buFont typeface="+mj-lt"/>
              <a:buAutoNum type="arabicPeriod"/>
            </a:pPr>
            <a:r>
              <a:rPr lang="en-IN" sz="1100" dirty="0">
                <a:solidFill>
                  <a:srgbClr val="222222"/>
                </a:solidFill>
                <a:latin typeface="Arial" panose="020B0604020202020204" pitchFamily="34" charset="0"/>
              </a:rPr>
              <a:t>Marco, Maria L., et al. "The International Scientific Association for Probiotics and Prebiotics (ISAPP) consensus statement on fermented foods." Nature Reviews Gastroenterology &amp; Hepatology 18.3 (2021): 196-208.</a:t>
            </a:r>
          </a:p>
          <a:p>
            <a:pPr marL="228600" indent="-228600">
              <a:buFont typeface="+mj-lt"/>
              <a:buAutoNum type="arabicPeriod"/>
            </a:pPr>
            <a:r>
              <a:rPr lang="en-IN" sz="1100" b="0" i="0" dirty="0">
                <a:solidFill>
                  <a:srgbClr val="222222"/>
                </a:solidFill>
                <a:effectLst/>
                <a:latin typeface="Arial" panose="020B0604020202020204" pitchFamily="34" charset="0"/>
              </a:rPr>
              <a:t>Beltrán-Barrientos, Lilia M., et al. "Randomized double-blind controlled clinical trial of the blood pressure–lowering effect of fermented milk with Lactococcus lactis: A pilot study." </a:t>
            </a:r>
            <a:r>
              <a:rPr lang="en-IN" sz="1100" b="0" i="1" dirty="0">
                <a:solidFill>
                  <a:srgbClr val="222222"/>
                </a:solidFill>
                <a:effectLst/>
                <a:latin typeface="Arial" panose="020B0604020202020204" pitchFamily="34" charset="0"/>
              </a:rPr>
              <a:t>Journal of Dairy Science</a:t>
            </a:r>
            <a:r>
              <a:rPr lang="en-IN" sz="1100" b="0" i="0" dirty="0">
                <a:solidFill>
                  <a:srgbClr val="222222"/>
                </a:solidFill>
                <a:effectLst/>
                <a:latin typeface="Arial" panose="020B0604020202020204" pitchFamily="34" charset="0"/>
              </a:rPr>
              <a:t> 101.4 (2018): 2819-2825.</a:t>
            </a:r>
          </a:p>
          <a:p>
            <a:pPr marL="228600" indent="-228600">
              <a:buFont typeface="+mj-lt"/>
              <a:buAutoNum type="arabicPeriod"/>
            </a:pPr>
            <a:r>
              <a:rPr lang="en-IN" sz="1100" b="0" i="0" dirty="0">
                <a:solidFill>
                  <a:srgbClr val="222222"/>
                </a:solidFill>
                <a:effectLst/>
                <a:latin typeface="Arial" panose="020B0604020202020204" pitchFamily="34" charset="0"/>
              </a:rPr>
              <a:t>Nocerino, Rita, et al. "Cow's milk and rice fermented with Lactobacillus paracasei CBA L74 prevent infectious diseases in children: a randomized controlled trial." </a:t>
            </a:r>
            <a:r>
              <a:rPr lang="en-IN" sz="1100" b="0" i="1" dirty="0">
                <a:solidFill>
                  <a:srgbClr val="222222"/>
                </a:solidFill>
                <a:effectLst/>
                <a:latin typeface="Arial" panose="020B0604020202020204" pitchFamily="34" charset="0"/>
              </a:rPr>
              <a:t>Clinical Nutrition</a:t>
            </a:r>
            <a:r>
              <a:rPr lang="en-IN" sz="1100" b="0" i="0" dirty="0">
                <a:solidFill>
                  <a:srgbClr val="222222"/>
                </a:solidFill>
                <a:effectLst/>
                <a:latin typeface="Arial" panose="020B0604020202020204" pitchFamily="34" charset="0"/>
              </a:rPr>
              <a:t> 36.1 (2017): 118-125.</a:t>
            </a:r>
          </a:p>
          <a:p>
            <a:pPr marL="228600" indent="-228600">
              <a:buFont typeface="+mj-lt"/>
              <a:buAutoNum type="arabicPeriod"/>
            </a:pPr>
            <a:endParaRPr lang="en-IN" sz="1100" b="0" i="0" dirty="0">
              <a:solidFill>
                <a:srgbClr val="222222"/>
              </a:solidFill>
              <a:effectLst/>
              <a:latin typeface="Arial" panose="020B0604020202020204" pitchFamily="34" charset="0"/>
            </a:endParaRPr>
          </a:p>
          <a:p>
            <a:pPr marL="228600" indent="-228600">
              <a:buFont typeface="+mj-lt"/>
              <a:buAutoNum type="arabicPeriod"/>
            </a:pPr>
            <a:endParaRPr lang="en-CA" sz="1100" dirty="0"/>
          </a:p>
        </p:txBody>
      </p:sp>
    </p:spTree>
    <p:extLst>
      <p:ext uri="{BB962C8B-B14F-4D97-AF65-F5344CB8AC3E}">
        <p14:creationId xmlns:p14="http://schemas.microsoft.com/office/powerpoint/2010/main" val="134551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B146-ACE9-0222-9346-E7B324142486}"/>
              </a:ext>
            </a:extLst>
          </p:cNvPr>
          <p:cNvSpPr>
            <a:spLocks noGrp="1"/>
          </p:cNvSpPr>
          <p:nvPr>
            <p:ph type="title"/>
          </p:nvPr>
        </p:nvSpPr>
        <p:spPr/>
        <p:txBody>
          <a:bodyPr/>
          <a:lstStyle/>
          <a:p>
            <a:r>
              <a:rPr lang="en-CA" dirty="0"/>
              <a:t>Kefir-fermented Milk and Bone Health</a:t>
            </a:r>
          </a:p>
        </p:txBody>
      </p:sp>
      <p:pic>
        <p:nvPicPr>
          <p:cNvPr id="2050" name="Picture 2">
            <a:extLst>
              <a:ext uri="{FF2B5EF4-FFF2-40B4-BE49-F238E27FC236}">
                <a16:creationId xmlns:a16="http://schemas.microsoft.com/office/drawing/2014/main" id="{6F3EB388-E049-8943-D336-BB00D1E11D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8608" y="1407446"/>
            <a:ext cx="3938016" cy="50209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60C4E0-95D7-DB5D-3C56-8F88060841C7}"/>
              </a:ext>
            </a:extLst>
          </p:cNvPr>
          <p:cNvSpPr txBox="1"/>
          <p:nvPr/>
        </p:nvSpPr>
        <p:spPr>
          <a:xfrm>
            <a:off x="999744" y="2967335"/>
            <a:ext cx="4584192" cy="1200329"/>
          </a:xfrm>
          <a:prstGeom prst="rect">
            <a:avLst/>
          </a:prstGeom>
          <a:noFill/>
        </p:spPr>
        <p:txBody>
          <a:bodyPr wrap="square">
            <a:spAutoFit/>
          </a:bodyPr>
          <a:lstStyle/>
          <a:p>
            <a:r>
              <a:rPr lang="en-IN" dirty="0">
                <a:solidFill>
                  <a:srgbClr val="202020"/>
                </a:solidFill>
                <a:latin typeface="Helvetica" pitchFamily="2" charset="0"/>
              </a:rPr>
              <a:t>K</a:t>
            </a:r>
            <a:r>
              <a:rPr lang="en-IN" b="0" i="0" dirty="0">
                <a:solidFill>
                  <a:srgbClr val="202020"/>
                </a:solidFill>
                <a:effectLst/>
                <a:latin typeface="Helvetica" pitchFamily="2" charset="0"/>
              </a:rPr>
              <a:t>efir-fermented milk (1,600 mg) supplemented with calcium bicarbonate (CaCO</a:t>
            </a:r>
            <a:r>
              <a:rPr lang="en-IN" b="0" i="0" baseline="-25000" dirty="0">
                <a:solidFill>
                  <a:srgbClr val="202020"/>
                </a:solidFill>
                <a:effectLst/>
                <a:latin typeface="Helvetica" pitchFamily="2" charset="0"/>
              </a:rPr>
              <a:t>3</a:t>
            </a:r>
            <a:r>
              <a:rPr lang="en-IN" b="0" i="0" dirty="0">
                <a:solidFill>
                  <a:srgbClr val="202020"/>
                </a:solidFill>
                <a:effectLst/>
                <a:latin typeface="Helvetica" pitchFamily="2" charset="0"/>
              </a:rPr>
              <a:t>, 1,500 mg) for 6 months in people with osteoporosis improved bone markers. </a:t>
            </a:r>
            <a:endParaRPr lang="en-CA" dirty="0"/>
          </a:p>
        </p:txBody>
      </p:sp>
      <p:sp>
        <p:nvSpPr>
          <p:cNvPr id="9" name="TextBox 8">
            <a:extLst>
              <a:ext uri="{FF2B5EF4-FFF2-40B4-BE49-F238E27FC236}">
                <a16:creationId xmlns:a16="http://schemas.microsoft.com/office/drawing/2014/main" id="{8853C209-99DB-BCFE-B56B-09A0895225AA}"/>
              </a:ext>
            </a:extLst>
          </p:cNvPr>
          <p:cNvSpPr txBox="1"/>
          <p:nvPr/>
        </p:nvSpPr>
        <p:spPr>
          <a:xfrm>
            <a:off x="2127504" y="6262042"/>
            <a:ext cx="7717536"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Tu, Min-Yu, et al. "Short-term effects of kefir-fermented milk consumption on bone mineral density and bone metabolism in a randomized clinical trial of osteoporotic patients." </a:t>
            </a:r>
            <a:r>
              <a:rPr lang="en-IN" sz="1200" b="0" i="1" dirty="0">
                <a:solidFill>
                  <a:srgbClr val="222222"/>
                </a:solidFill>
                <a:effectLst/>
                <a:latin typeface="Arial" panose="020B0604020202020204" pitchFamily="34" charset="0"/>
              </a:rPr>
              <a:t>PloS one</a:t>
            </a:r>
            <a:r>
              <a:rPr lang="en-IN" sz="1200" b="0" i="0" dirty="0">
                <a:solidFill>
                  <a:srgbClr val="222222"/>
                </a:solidFill>
                <a:effectLst/>
                <a:latin typeface="Arial" panose="020B0604020202020204" pitchFamily="34" charset="0"/>
              </a:rPr>
              <a:t> 10.12 (2015): e0144231.</a:t>
            </a:r>
            <a:endParaRPr lang="en-CA" sz="1200" dirty="0"/>
          </a:p>
        </p:txBody>
      </p:sp>
    </p:spTree>
    <p:extLst>
      <p:ext uri="{BB962C8B-B14F-4D97-AF65-F5344CB8AC3E}">
        <p14:creationId xmlns:p14="http://schemas.microsoft.com/office/powerpoint/2010/main" val="134241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9532-BF58-073F-DC28-5320B1FCAF72}"/>
              </a:ext>
            </a:extLst>
          </p:cNvPr>
          <p:cNvSpPr>
            <a:spLocks noGrp="1"/>
          </p:cNvSpPr>
          <p:nvPr>
            <p:ph type="title"/>
          </p:nvPr>
        </p:nvSpPr>
        <p:spPr/>
        <p:txBody>
          <a:bodyPr/>
          <a:lstStyle/>
          <a:p>
            <a:r>
              <a:rPr lang="en-CA" dirty="0"/>
              <a:t>Peppermint Oil (IB Guard)</a:t>
            </a:r>
          </a:p>
        </p:txBody>
      </p:sp>
      <p:sp>
        <p:nvSpPr>
          <p:cNvPr id="3" name="Content Placeholder 2">
            <a:extLst>
              <a:ext uri="{FF2B5EF4-FFF2-40B4-BE49-F238E27FC236}">
                <a16:creationId xmlns:a16="http://schemas.microsoft.com/office/drawing/2014/main" id="{49961A27-77C3-C7A7-0FA3-0FE6F9CE2329}"/>
              </a:ext>
            </a:extLst>
          </p:cNvPr>
          <p:cNvSpPr>
            <a:spLocks noGrp="1"/>
          </p:cNvSpPr>
          <p:nvPr>
            <p:ph idx="1"/>
          </p:nvPr>
        </p:nvSpPr>
        <p:spPr>
          <a:xfrm>
            <a:off x="838200" y="1825625"/>
            <a:ext cx="10515600" cy="1710055"/>
          </a:xfrm>
        </p:spPr>
        <p:txBody>
          <a:bodyPr/>
          <a:lstStyle/>
          <a:p>
            <a:r>
              <a:rPr lang="en-CA" dirty="0"/>
              <a:t>180 mg three times daily. Controlled release formulation</a:t>
            </a:r>
          </a:p>
          <a:p>
            <a:r>
              <a:rPr lang="en-CA" dirty="0"/>
              <a:t>IBS-D, M scores improved.</a:t>
            </a:r>
          </a:p>
          <a:p>
            <a:endParaRPr lang="en-CA" dirty="0"/>
          </a:p>
        </p:txBody>
      </p:sp>
      <p:sp>
        <p:nvSpPr>
          <p:cNvPr id="5" name="TextBox 4">
            <a:extLst>
              <a:ext uri="{FF2B5EF4-FFF2-40B4-BE49-F238E27FC236}">
                <a16:creationId xmlns:a16="http://schemas.microsoft.com/office/drawing/2014/main" id="{21CA1831-46EA-B684-12CD-5F8C154C0CB8}"/>
              </a:ext>
            </a:extLst>
          </p:cNvPr>
          <p:cNvSpPr txBox="1"/>
          <p:nvPr/>
        </p:nvSpPr>
        <p:spPr>
          <a:xfrm>
            <a:off x="2596896" y="6262042"/>
            <a:ext cx="7680960"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Cash, Brooks D., Michael S. Epstein, and Syed M. Shah. "A novel delivery system of peppermint oil is an effective therapy for irritable bowel syndrome symptoms." </a:t>
            </a:r>
            <a:r>
              <a:rPr lang="en-IN" sz="1200" b="0" i="1" dirty="0">
                <a:solidFill>
                  <a:srgbClr val="222222"/>
                </a:solidFill>
                <a:effectLst/>
                <a:latin typeface="Arial" panose="020B0604020202020204" pitchFamily="34" charset="0"/>
              </a:rPr>
              <a:t>Digestive diseases and sciences</a:t>
            </a:r>
            <a:r>
              <a:rPr lang="en-IN" sz="1200" b="0" i="0" dirty="0">
                <a:solidFill>
                  <a:srgbClr val="222222"/>
                </a:solidFill>
                <a:effectLst/>
                <a:latin typeface="Arial" panose="020B0604020202020204" pitchFamily="34" charset="0"/>
              </a:rPr>
              <a:t> 61 (2016): 560-571.</a:t>
            </a:r>
            <a:endParaRPr lang="en-CA" sz="1200" dirty="0"/>
          </a:p>
        </p:txBody>
      </p:sp>
      <p:pic>
        <p:nvPicPr>
          <p:cNvPr id="1026" name="Picture 2" descr="IBgard package">
            <a:extLst>
              <a:ext uri="{FF2B5EF4-FFF2-40B4-BE49-F238E27FC236}">
                <a16:creationId xmlns:a16="http://schemas.microsoft.com/office/drawing/2014/main" id="{44996861-5D59-0608-8509-1075B50B3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7" y="2857500"/>
            <a:ext cx="2620754" cy="307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241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3600-212C-820C-1ED6-7FC2EA67BDAE}"/>
              </a:ext>
            </a:extLst>
          </p:cNvPr>
          <p:cNvSpPr>
            <a:spLocks noGrp="1"/>
          </p:cNvSpPr>
          <p:nvPr>
            <p:ph type="title"/>
          </p:nvPr>
        </p:nvSpPr>
        <p:spPr/>
        <p:txBody>
          <a:bodyPr/>
          <a:lstStyle/>
          <a:p>
            <a:r>
              <a:rPr lang="en-CA" dirty="0"/>
              <a:t>Herbal therapy compared with Rifaximin in SIBO</a:t>
            </a:r>
          </a:p>
        </p:txBody>
      </p:sp>
      <p:sp>
        <p:nvSpPr>
          <p:cNvPr id="3" name="Content Placeholder 2">
            <a:extLst>
              <a:ext uri="{FF2B5EF4-FFF2-40B4-BE49-F238E27FC236}">
                <a16:creationId xmlns:a16="http://schemas.microsoft.com/office/drawing/2014/main" id="{C5889416-F523-8D51-0A44-625F1110AABE}"/>
              </a:ext>
            </a:extLst>
          </p:cNvPr>
          <p:cNvSpPr>
            <a:spLocks noGrp="1"/>
          </p:cNvSpPr>
          <p:nvPr>
            <p:ph idx="1"/>
          </p:nvPr>
        </p:nvSpPr>
        <p:spPr>
          <a:xfrm>
            <a:off x="838200" y="1825625"/>
            <a:ext cx="10515600" cy="4148455"/>
          </a:xfrm>
        </p:spPr>
        <p:txBody>
          <a:bodyPr>
            <a:normAutofit fontScale="85000" lnSpcReduction="10000"/>
          </a:bodyPr>
          <a:lstStyle/>
          <a:p>
            <a:r>
              <a:rPr lang="en-IN" b="0" i="0" dirty="0">
                <a:solidFill>
                  <a:srgbClr val="212121"/>
                </a:solidFill>
                <a:effectLst/>
                <a:latin typeface="Cambria" panose="02040503050406030204" pitchFamily="18" charset="0"/>
              </a:rPr>
              <a:t>Dysbiocide and FC Cidal (Biotics Research Laboratories, Rosenberg, Texas) </a:t>
            </a:r>
          </a:p>
          <a:p>
            <a:r>
              <a:rPr lang="en-IN" b="0" i="0" dirty="0">
                <a:solidFill>
                  <a:srgbClr val="212121"/>
                </a:solidFill>
                <a:effectLst/>
                <a:latin typeface="Cambria" panose="02040503050406030204" pitchFamily="18" charset="0"/>
              </a:rPr>
              <a:t>Candibactin-AR and Candibactin-BR (Metagenics, Inc, Aliso Viejo, California)</a:t>
            </a:r>
          </a:p>
          <a:p>
            <a:r>
              <a:rPr lang="en-IN" b="0" i="0" dirty="0">
                <a:solidFill>
                  <a:srgbClr val="212121"/>
                </a:solidFill>
                <a:effectLst/>
                <a:latin typeface="Cambria" panose="02040503050406030204" pitchFamily="18" charset="0"/>
              </a:rPr>
              <a:t>The response rate for normalizing breath hydrogen testing in patients with SIBO was 46% for herbal therapies vs 34% for Rifaximin.</a:t>
            </a:r>
          </a:p>
          <a:p>
            <a:pPr marL="0" indent="0">
              <a:buNone/>
            </a:pPr>
            <a:r>
              <a:rPr lang="en-IN" b="1" dirty="0">
                <a:solidFill>
                  <a:srgbClr val="212121"/>
                </a:solidFill>
                <a:latin typeface="Cambria" panose="02040503050406030204" pitchFamily="18" charset="0"/>
              </a:rPr>
              <a:t>Use cases</a:t>
            </a:r>
          </a:p>
          <a:p>
            <a:pPr marL="0" indent="0">
              <a:buNone/>
            </a:pPr>
            <a:r>
              <a:rPr lang="en-IN" dirty="0">
                <a:solidFill>
                  <a:srgbClr val="212121"/>
                </a:solidFill>
                <a:latin typeface="Cambria" panose="02040503050406030204" pitchFamily="18" charset="0"/>
              </a:rPr>
              <a:t>Resistant to Rifaximin</a:t>
            </a:r>
          </a:p>
          <a:p>
            <a:pPr marL="0" indent="0">
              <a:buNone/>
            </a:pPr>
            <a:r>
              <a:rPr lang="en-IN" dirty="0">
                <a:solidFill>
                  <a:srgbClr val="212121"/>
                </a:solidFill>
                <a:latin typeface="Cambria" panose="02040503050406030204" pitchFamily="18" charset="0"/>
              </a:rPr>
              <a:t>Recurrence</a:t>
            </a:r>
          </a:p>
          <a:p>
            <a:pPr marL="0" indent="0">
              <a:buNone/>
            </a:pPr>
            <a:r>
              <a:rPr lang="en-IN" dirty="0">
                <a:solidFill>
                  <a:srgbClr val="212121"/>
                </a:solidFill>
                <a:latin typeface="Cambria" panose="02040503050406030204" pitchFamily="18" charset="0"/>
              </a:rPr>
              <a:t>Those who don’t want antibiotics</a:t>
            </a:r>
          </a:p>
          <a:p>
            <a:pPr marL="0" indent="0">
              <a:buNone/>
            </a:pPr>
            <a:r>
              <a:rPr lang="en-IN" dirty="0">
                <a:solidFill>
                  <a:srgbClr val="212121"/>
                </a:solidFill>
                <a:latin typeface="Cambria" panose="02040503050406030204" pitchFamily="18" charset="0"/>
              </a:rPr>
              <a:t>Availability</a:t>
            </a:r>
          </a:p>
          <a:p>
            <a:pPr marL="0" indent="0">
              <a:buNone/>
            </a:pPr>
            <a:r>
              <a:rPr lang="en-IN" dirty="0">
                <a:solidFill>
                  <a:srgbClr val="212121"/>
                </a:solidFill>
                <a:latin typeface="Cambria" panose="02040503050406030204" pitchFamily="18" charset="0"/>
              </a:rPr>
              <a:t>Cost</a:t>
            </a:r>
          </a:p>
          <a:p>
            <a:endParaRPr lang="en-CA" dirty="0"/>
          </a:p>
        </p:txBody>
      </p:sp>
      <p:sp>
        <p:nvSpPr>
          <p:cNvPr id="5" name="TextBox 4">
            <a:extLst>
              <a:ext uri="{FF2B5EF4-FFF2-40B4-BE49-F238E27FC236}">
                <a16:creationId xmlns:a16="http://schemas.microsoft.com/office/drawing/2014/main" id="{35E86A37-DC91-FD8C-D656-AAE3D3F3E0E0}"/>
              </a:ext>
            </a:extLst>
          </p:cNvPr>
          <p:cNvSpPr txBox="1"/>
          <p:nvPr/>
        </p:nvSpPr>
        <p:spPr>
          <a:xfrm>
            <a:off x="3048000" y="6061988"/>
            <a:ext cx="6096000" cy="430887"/>
          </a:xfrm>
          <a:prstGeom prst="rect">
            <a:avLst/>
          </a:prstGeom>
          <a:noFill/>
        </p:spPr>
        <p:txBody>
          <a:bodyPr wrap="square">
            <a:spAutoFit/>
          </a:bodyPr>
          <a:lstStyle/>
          <a:p>
            <a:pPr algn="ctr"/>
            <a:r>
              <a:rPr lang="en-IN" sz="1100" b="0" i="0" dirty="0">
                <a:solidFill>
                  <a:srgbClr val="222222"/>
                </a:solidFill>
                <a:effectLst/>
                <a:latin typeface="Arial" panose="020B0604020202020204" pitchFamily="34" charset="0"/>
              </a:rPr>
              <a:t>Chedid, Victor, et al. "Herbal therapy is equivalent to rifaximin for the treatment of small intestinal bacterial overgrowth." </a:t>
            </a:r>
            <a:r>
              <a:rPr lang="en-IN" sz="1100" b="0" i="1" dirty="0">
                <a:solidFill>
                  <a:srgbClr val="222222"/>
                </a:solidFill>
                <a:effectLst/>
                <a:latin typeface="Arial" panose="020B0604020202020204" pitchFamily="34" charset="0"/>
              </a:rPr>
              <a:t>Global advances in health and medicine</a:t>
            </a:r>
            <a:r>
              <a:rPr lang="en-IN" sz="1100" b="0" i="0" dirty="0">
                <a:solidFill>
                  <a:srgbClr val="222222"/>
                </a:solidFill>
                <a:effectLst/>
                <a:latin typeface="Arial" panose="020B0604020202020204" pitchFamily="34" charset="0"/>
              </a:rPr>
              <a:t> 3.3 (2014): 16-24.</a:t>
            </a:r>
            <a:endParaRPr lang="en-CA" sz="1100" dirty="0"/>
          </a:p>
        </p:txBody>
      </p:sp>
    </p:spTree>
    <p:extLst>
      <p:ext uri="{BB962C8B-B14F-4D97-AF65-F5344CB8AC3E}">
        <p14:creationId xmlns:p14="http://schemas.microsoft.com/office/powerpoint/2010/main" val="1721821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F439-0FA4-0668-F4A9-90609ABE26A4}"/>
              </a:ext>
            </a:extLst>
          </p:cNvPr>
          <p:cNvSpPr>
            <a:spLocks noGrp="1"/>
          </p:cNvSpPr>
          <p:nvPr>
            <p:ph type="title"/>
          </p:nvPr>
        </p:nvSpPr>
        <p:spPr/>
        <p:txBody>
          <a:bodyPr/>
          <a:lstStyle/>
          <a:p>
            <a:r>
              <a:rPr lang="en-CA" dirty="0"/>
              <a:t>Apple Cider Vinegar (ACV) </a:t>
            </a:r>
          </a:p>
        </p:txBody>
      </p:sp>
      <p:sp>
        <p:nvSpPr>
          <p:cNvPr id="3" name="Content Placeholder 2">
            <a:extLst>
              <a:ext uri="{FF2B5EF4-FFF2-40B4-BE49-F238E27FC236}">
                <a16:creationId xmlns:a16="http://schemas.microsoft.com/office/drawing/2014/main" id="{86C5CDA7-321B-02B3-E62D-E06CB6B80272}"/>
              </a:ext>
            </a:extLst>
          </p:cNvPr>
          <p:cNvSpPr>
            <a:spLocks noGrp="1"/>
          </p:cNvSpPr>
          <p:nvPr>
            <p:ph idx="1"/>
          </p:nvPr>
        </p:nvSpPr>
        <p:spPr/>
        <p:txBody>
          <a:bodyPr/>
          <a:lstStyle/>
          <a:p>
            <a:r>
              <a:rPr lang="en-CA" dirty="0"/>
              <a:t>Not much clinical data for gut health. But anecdotal reports there.</a:t>
            </a:r>
          </a:p>
          <a:p>
            <a:r>
              <a:rPr lang="en-CA" dirty="0"/>
              <a:t>May reduce postprandial hyperglycemia</a:t>
            </a:r>
          </a:p>
          <a:p>
            <a:r>
              <a:rPr lang="en-CA" dirty="0"/>
              <a:t>1 tablespoon in a glass of water</a:t>
            </a:r>
          </a:p>
          <a:p>
            <a:r>
              <a:rPr lang="en-CA" dirty="0"/>
              <a:t>ACV tablets available</a:t>
            </a:r>
          </a:p>
          <a:p>
            <a:r>
              <a:rPr lang="en-CA" dirty="0"/>
              <a:t>Stay away from ACV gummies</a:t>
            </a:r>
          </a:p>
          <a:p>
            <a:endParaRPr lang="en-CA" dirty="0"/>
          </a:p>
        </p:txBody>
      </p:sp>
    </p:spTree>
    <p:extLst>
      <p:ext uri="{BB962C8B-B14F-4D97-AF65-F5344CB8AC3E}">
        <p14:creationId xmlns:p14="http://schemas.microsoft.com/office/powerpoint/2010/main" val="1258993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50EE-92A6-DD48-46C2-C3D7C7A48051}"/>
              </a:ext>
            </a:extLst>
          </p:cNvPr>
          <p:cNvSpPr>
            <a:spLocks noGrp="1"/>
          </p:cNvSpPr>
          <p:nvPr>
            <p:ph type="title"/>
          </p:nvPr>
        </p:nvSpPr>
        <p:spPr/>
        <p:txBody>
          <a:bodyPr/>
          <a:lstStyle/>
          <a:p>
            <a:r>
              <a:rPr lang="en-CA" dirty="0"/>
              <a:t>Ginger</a:t>
            </a:r>
          </a:p>
        </p:txBody>
      </p:sp>
      <p:sp>
        <p:nvSpPr>
          <p:cNvPr id="3" name="Content Placeholder 2">
            <a:extLst>
              <a:ext uri="{FF2B5EF4-FFF2-40B4-BE49-F238E27FC236}">
                <a16:creationId xmlns:a16="http://schemas.microsoft.com/office/drawing/2014/main" id="{E80CF013-1ADF-5D92-B953-9D74A472647B}"/>
              </a:ext>
            </a:extLst>
          </p:cNvPr>
          <p:cNvSpPr>
            <a:spLocks noGrp="1"/>
          </p:cNvSpPr>
          <p:nvPr>
            <p:ph idx="1"/>
          </p:nvPr>
        </p:nvSpPr>
        <p:spPr>
          <a:xfrm>
            <a:off x="838200" y="1825625"/>
            <a:ext cx="10515600" cy="2270887"/>
          </a:xfrm>
        </p:spPr>
        <p:txBody>
          <a:bodyPr/>
          <a:lstStyle/>
          <a:p>
            <a:r>
              <a:rPr lang="en-CA" dirty="0"/>
              <a:t>Not much clinical data</a:t>
            </a:r>
          </a:p>
          <a:p>
            <a:r>
              <a:rPr lang="en-CA" dirty="0"/>
              <a:t>Good for pregnancy nausea, chemotherapy nausea</a:t>
            </a:r>
          </a:p>
          <a:p>
            <a:r>
              <a:rPr lang="en-CA" dirty="0"/>
              <a:t>Stay away from candied ginger.</a:t>
            </a:r>
          </a:p>
        </p:txBody>
      </p:sp>
    </p:spTree>
    <p:extLst>
      <p:ext uri="{BB962C8B-B14F-4D97-AF65-F5344CB8AC3E}">
        <p14:creationId xmlns:p14="http://schemas.microsoft.com/office/powerpoint/2010/main" val="43702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2A0B-762B-3E44-494E-A3E230633769}"/>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F94508D8-64FF-1674-DCE8-45093292D023}"/>
              </a:ext>
            </a:extLst>
          </p:cNvPr>
          <p:cNvSpPr>
            <a:spLocks noGrp="1"/>
          </p:cNvSpPr>
          <p:nvPr>
            <p:ph idx="1"/>
          </p:nvPr>
        </p:nvSpPr>
        <p:spPr>
          <a:xfrm>
            <a:off x="838200" y="857250"/>
            <a:ext cx="10515600" cy="5635625"/>
          </a:xfrm>
        </p:spPr>
        <p:txBody>
          <a:bodyPr>
            <a:noAutofit/>
          </a:bodyPr>
          <a:lstStyle/>
          <a:p>
            <a:pPr indent="0">
              <a:lnSpc>
                <a:spcPct val="150000"/>
              </a:lnSpc>
              <a:buNone/>
            </a:pPr>
            <a:endParaRPr lang="en-IN" sz="1400" dirty="0">
              <a:effectLst/>
              <a:ea typeface="Arial" panose="020B0604020202020204" pitchFamily="34" charset="0"/>
            </a:endParaRPr>
          </a:p>
          <a:p>
            <a:pPr marL="342900" lvl="0" indent="-342900">
              <a:lnSpc>
                <a:spcPct val="150000"/>
              </a:lnSpc>
              <a:buFont typeface="+mj-lt"/>
              <a:buAutoNum type="arabicPeriod"/>
              <a:tabLst>
                <a:tab pos="457200" algn="l"/>
              </a:tabLst>
            </a:pPr>
            <a:r>
              <a:rPr lang="en-IN" sz="1400" dirty="0">
                <a:effectLst/>
                <a:ea typeface="Arial" panose="020B0604020202020204" pitchFamily="34" charset="0"/>
              </a:rPr>
              <a:t>Beltrán-Barrientos, Lilia M., et al. "Randomized double-blind controlled clinical trial of the blood pressure–lowering effect of fermented milk with Lactococcus lactis: A pilot study." Journal of Dairy Science 101.4 (2018): 2819-2825.</a:t>
            </a:r>
          </a:p>
          <a:p>
            <a:pPr marL="342900" lvl="0" indent="-342900">
              <a:lnSpc>
                <a:spcPct val="150000"/>
              </a:lnSpc>
              <a:buFont typeface="+mj-lt"/>
              <a:buAutoNum type="arabicPeriod"/>
              <a:tabLst>
                <a:tab pos="457200" algn="l"/>
              </a:tabLst>
            </a:pPr>
            <a:r>
              <a:rPr lang="en-IN" sz="1400" dirty="0">
                <a:effectLst/>
                <a:ea typeface="Arial" panose="020B0604020202020204" pitchFamily="34" charset="0"/>
              </a:rPr>
              <a:t>Cash, Brooks D., Michael S. Epstein, and Syed M. Shah. "A novel delivery system of peppermint oil is an effective therapy for irritable bowel syndrome symptoms." Digestive diseases and sciences 61 (2016): 560-571.</a:t>
            </a:r>
          </a:p>
          <a:p>
            <a:pPr marL="342900" lvl="0" indent="-342900">
              <a:lnSpc>
                <a:spcPct val="150000"/>
              </a:lnSpc>
              <a:buFont typeface="+mj-lt"/>
              <a:buAutoNum type="arabicPeriod"/>
              <a:tabLst>
                <a:tab pos="457200" algn="l"/>
              </a:tabLst>
            </a:pPr>
            <a:r>
              <a:rPr lang="en-IN" sz="1400" dirty="0">
                <a:effectLst/>
                <a:ea typeface="Arial" panose="020B0604020202020204" pitchFamily="34" charset="0"/>
              </a:rPr>
              <a:t>Dressman, Jennifer B., et al. "Upper gastrointestinal (GI) pH in young, healthy men and women." </a:t>
            </a:r>
            <a:r>
              <a:rPr lang="en-IN" sz="1400" i="1" dirty="0">
                <a:effectLst/>
                <a:ea typeface="Arial" panose="020B0604020202020204" pitchFamily="34" charset="0"/>
              </a:rPr>
              <a:t>Pharmaceutical research</a:t>
            </a:r>
            <a:r>
              <a:rPr lang="en-IN" sz="1400" dirty="0">
                <a:effectLst/>
                <a:ea typeface="Arial" panose="020B0604020202020204" pitchFamily="34" charset="0"/>
              </a:rPr>
              <a:t> 7 (1990): 756-761.</a:t>
            </a:r>
          </a:p>
          <a:p>
            <a:pPr marL="342900" lvl="0" indent="-342900">
              <a:lnSpc>
                <a:spcPct val="150000"/>
              </a:lnSpc>
              <a:buFont typeface="+mj-lt"/>
              <a:buAutoNum type="arabicPeriod"/>
              <a:tabLst>
                <a:tab pos="457200" algn="l"/>
              </a:tabLst>
            </a:pPr>
            <a:r>
              <a:rPr lang="en-IN" sz="1400" dirty="0">
                <a:effectLst/>
                <a:ea typeface="Arial" panose="020B0604020202020204" pitchFamily="34" charset="0"/>
              </a:rPr>
              <a:t>Guilliams, Thomas G., and Lindsey E. Drake. "Meal-Time Supplementation with Betaine HCl for Functional Hypochlorhydria: What is the Evidence?." </a:t>
            </a:r>
            <a:r>
              <a:rPr lang="en-IN" sz="1400" i="1" dirty="0">
                <a:effectLst/>
                <a:ea typeface="Arial" panose="020B0604020202020204" pitchFamily="34" charset="0"/>
              </a:rPr>
              <a:t>Integrative Medicine: A Clinician's Journal</a:t>
            </a:r>
            <a:r>
              <a:rPr lang="en-IN" sz="1400" dirty="0">
                <a:effectLst/>
                <a:ea typeface="Arial" panose="020B0604020202020204" pitchFamily="34" charset="0"/>
              </a:rPr>
              <a:t> 19.1 (2020): 32</a:t>
            </a:r>
          </a:p>
          <a:p>
            <a:pPr marL="342900" lvl="0" indent="-342900">
              <a:lnSpc>
                <a:spcPct val="150000"/>
              </a:lnSpc>
              <a:buFont typeface="+mj-lt"/>
              <a:buAutoNum type="arabicPeriod"/>
              <a:tabLst>
                <a:tab pos="457200" algn="l"/>
              </a:tabLst>
            </a:pPr>
            <a:r>
              <a:rPr lang="en-IN" sz="1400" dirty="0">
                <a:effectLst/>
                <a:ea typeface="Arial" panose="020B0604020202020204" pitchFamily="34" charset="0"/>
              </a:rPr>
              <a:t>Kim, Min-Hyun, and Hyeyoung Kim. "The roles of glutamine in the intestine and its implication in intestinal diseases." </a:t>
            </a:r>
            <a:r>
              <a:rPr lang="en-IN" sz="1400" i="1" dirty="0">
                <a:effectLst/>
                <a:ea typeface="Arial" panose="020B0604020202020204" pitchFamily="34" charset="0"/>
              </a:rPr>
              <a:t>International journal of molecular sciences</a:t>
            </a:r>
            <a:r>
              <a:rPr lang="en-IN" sz="1400" dirty="0">
                <a:effectLst/>
                <a:ea typeface="Arial" panose="020B0604020202020204" pitchFamily="34" charset="0"/>
              </a:rPr>
              <a:t> 18.5 (2017): 1051.</a:t>
            </a:r>
          </a:p>
          <a:p>
            <a:pPr marL="342900" lvl="0" indent="-342900">
              <a:lnSpc>
                <a:spcPct val="150000"/>
              </a:lnSpc>
              <a:buFont typeface="+mj-lt"/>
              <a:buAutoNum type="arabicPeriod"/>
              <a:tabLst>
                <a:tab pos="457200" algn="l"/>
              </a:tabLst>
            </a:pPr>
            <a:r>
              <a:rPr lang="en-IN" sz="1400" dirty="0">
                <a:effectLst/>
                <a:ea typeface="Arial" panose="020B0604020202020204" pitchFamily="34" charset="0"/>
              </a:rPr>
              <a:t>Li, Mingru, et al. "Recent advances on polaprezinc for medical use." </a:t>
            </a:r>
            <a:r>
              <a:rPr lang="en-IN" sz="1400" i="1" dirty="0">
                <a:effectLst/>
                <a:ea typeface="Arial" panose="020B0604020202020204" pitchFamily="34" charset="0"/>
              </a:rPr>
              <a:t>Experimental and Therapeutic Medicine</a:t>
            </a:r>
            <a:r>
              <a:rPr lang="en-IN" sz="1400" dirty="0">
                <a:effectLst/>
                <a:ea typeface="Arial" panose="020B0604020202020204" pitchFamily="34" charset="0"/>
              </a:rPr>
              <a:t> 22.6 (2021): 1-7.</a:t>
            </a:r>
          </a:p>
          <a:p>
            <a:pPr marL="342900" lvl="0" indent="-342900">
              <a:lnSpc>
                <a:spcPct val="150000"/>
              </a:lnSpc>
              <a:buFont typeface="+mj-lt"/>
              <a:buAutoNum type="arabicPeriod"/>
              <a:tabLst>
                <a:tab pos="457200" algn="l"/>
              </a:tabLst>
            </a:pPr>
            <a:r>
              <a:rPr lang="en-IN" sz="1400" dirty="0">
                <a:effectLst/>
                <a:ea typeface="Arial" panose="020B0604020202020204" pitchFamily="34" charset="0"/>
              </a:rPr>
              <a:t>Marco, Maria L., et al. "The International Scientific Association for Probiotics and Prebiotics (ISAPP) consensus statement on fermented foods." Nature Reviews Gastroenterology &amp; Hepatology 18.3 (2021): 196-208.</a:t>
            </a:r>
          </a:p>
        </p:txBody>
      </p:sp>
    </p:spTree>
    <p:extLst>
      <p:ext uri="{BB962C8B-B14F-4D97-AF65-F5344CB8AC3E}">
        <p14:creationId xmlns:p14="http://schemas.microsoft.com/office/powerpoint/2010/main" val="2378735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2A0B-762B-3E44-494E-A3E230633769}"/>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F94508D8-64FF-1674-DCE8-45093292D023}"/>
              </a:ext>
            </a:extLst>
          </p:cNvPr>
          <p:cNvSpPr>
            <a:spLocks noGrp="1"/>
          </p:cNvSpPr>
          <p:nvPr>
            <p:ph idx="1"/>
          </p:nvPr>
        </p:nvSpPr>
        <p:spPr>
          <a:xfrm>
            <a:off x="463296" y="1472057"/>
            <a:ext cx="11545824" cy="5160392"/>
          </a:xfrm>
        </p:spPr>
        <p:txBody>
          <a:bodyPr>
            <a:noAutofit/>
          </a:bodyPr>
          <a:lstStyle/>
          <a:p>
            <a:pPr marL="342900" lvl="0" indent="-342900">
              <a:lnSpc>
                <a:spcPct val="150000"/>
              </a:lnSpc>
              <a:buFont typeface="+mj-lt"/>
              <a:buAutoNum type="arabicPeriod" startAt="8"/>
              <a:tabLst>
                <a:tab pos="457200" algn="l"/>
              </a:tabLst>
            </a:pPr>
            <a:r>
              <a:rPr lang="en-IN" sz="1200" dirty="0">
                <a:effectLst/>
                <a:ea typeface="Arial" panose="020B0604020202020204" pitchFamily="34" charset="0"/>
              </a:rPr>
              <a:t>Nocerino, Rita, et al. "Cow's milk and rice fermented with Lactobacillus paracasei CBA L74 prevent infectious diseases in children: a randomized controlled trial." Clinical Nutrition 36.1 (2017): 118-125.</a:t>
            </a:r>
          </a:p>
          <a:p>
            <a:pPr marL="342900" lvl="0" indent="-342900">
              <a:lnSpc>
                <a:spcPct val="150000"/>
              </a:lnSpc>
              <a:buFont typeface="+mj-lt"/>
              <a:buAutoNum type="arabicPeriod" startAt="8"/>
              <a:tabLst>
                <a:tab pos="457200" algn="l"/>
              </a:tabLst>
            </a:pPr>
            <a:r>
              <a:rPr lang="en-IN" sz="1200" dirty="0">
                <a:effectLst/>
                <a:ea typeface="Arial" panose="020B0604020202020204" pitchFamily="34" charset="0"/>
              </a:rPr>
              <a:t>Roxas, Mario. "The role of enzyme supplementation in digestive disorders." </a:t>
            </a:r>
            <a:r>
              <a:rPr lang="en-IN" sz="1200" i="1" dirty="0">
                <a:effectLst/>
                <a:ea typeface="Arial" panose="020B0604020202020204" pitchFamily="34" charset="0"/>
              </a:rPr>
              <a:t>Alternative medicine review</a:t>
            </a:r>
            <a:r>
              <a:rPr lang="en-IN" sz="1200" dirty="0">
                <a:effectLst/>
                <a:ea typeface="Arial" panose="020B0604020202020204" pitchFamily="34" charset="0"/>
              </a:rPr>
              <a:t> 13.4 (2008).</a:t>
            </a:r>
          </a:p>
          <a:p>
            <a:pPr marL="342900" lvl="0" indent="-342900">
              <a:lnSpc>
                <a:spcPct val="150000"/>
              </a:lnSpc>
              <a:buFont typeface="+mj-lt"/>
              <a:buAutoNum type="arabicPeriod" startAt="8"/>
              <a:tabLst>
                <a:tab pos="457200" algn="l"/>
              </a:tabLst>
            </a:pPr>
            <a:r>
              <a:rPr lang="en-IN" sz="1200" dirty="0">
                <a:effectLst/>
                <a:ea typeface="Arial" panose="020B0604020202020204" pitchFamily="34" charset="0"/>
              </a:rPr>
              <a:t>Sharif, Sahar, et al. "Prebiotics to prevent necrotising enterocolitis in very preterm or very low birth weight infants." </a:t>
            </a:r>
            <a:r>
              <a:rPr lang="en-IN" sz="1200" i="1" dirty="0">
                <a:effectLst/>
                <a:ea typeface="Arial" panose="020B0604020202020204" pitchFamily="34" charset="0"/>
              </a:rPr>
              <a:t>Cochrane Database of Systematic Reviews</a:t>
            </a:r>
            <a:r>
              <a:rPr lang="en-IN" sz="1200" dirty="0">
                <a:effectLst/>
                <a:ea typeface="Arial" panose="020B0604020202020204" pitchFamily="34" charset="0"/>
              </a:rPr>
              <a:t> 6 (2023)</a:t>
            </a:r>
          </a:p>
          <a:p>
            <a:pPr marL="342900" lvl="0" indent="-342900">
              <a:lnSpc>
                <a:spcPct val="150000"/>
              </a:lnSpc>
              <a:buFont typeface="+mj-lt"/>
              <a:buAutoNum type="arabicPeriod" startAt="8"/>
              <a:tabLst>
                <a:tab pos="457200" algn="l"/>
              </a:tabLst>
            </a:pPr>
            <a:r>
              <a:rPr lang="en-IN" sz="1200" dirty="0">
                <a:effectLst/>
                <a:ea typeface="Arial" panose="020B0604020202020204" pitchFamily="34" charset="0"/>
              </a:rPr>
              <a:t>Smolka, Adam J., and Mitchell L. Schubert. "Helicobacter pylori-induced changes in gastric acid secretion and upper gastrointestinal disease." </a:t>
            </a:r>
            <a:r>
              <a:rPr lang="en-IN" sz="1200" i="1" dirty="0">
                <a:effectLst/>
                <a:ea typeface="Arial" panose="020B0604020202020204" pitchFamily="34" charset="0"/>
              </a:rPr>
              <a:t>Molecular pathogenesis and signal transduction by helicobacter pylori</a:t>
            </a:r>
            <a:r>
              <a:rPr lang="en-IN" sz="1200" dirty="0">
                <a:effectLst/>
                <a:ea typeface="Arial" panose="020B0604020202020204" pitchFamily="34" charset="0"/>
              </a:rPr>
              <a:t> (2017): 227-252.</a:t>
            </a:r>
          </a:p>
          <a:p>
            <a:pPr marL="342900" lvl="0" indent="-342900">
              <a:lnSpc>
                <a:spcPct val="150000"/>
              </a:lnSpc>
              <a:buFont typeface="+mj-lt"/>
              <a:buAutoNum type="arabicPeriod" startAt="8"/>
              <a:tabLst>
                <a:tab pos="457200" algn="l"/>
              </a:tabLst>
            </a:pPr>
            <a:r>
              <a:rPr lang="en-IN" sz="1200" dirty="0">
                <a:effectLst/>
                <a:ea typeface="Arial" panose="020B0604020202020204" pitchFamily="34" charset="0"/>
              </a:rPr>
              <a:t>Su, Grace L., et al. "AGA clinical practice guidelines on the role of probiotics in the management of gastrointestinal disorders." Gastroenterology 159.2 (2020): 697-705..</a:t>
            </a:r>
          </a:p>
          <a:p>
            <a:pPr marL="342900" lvl="0" indent="-342900">
              <a:lnSpc>
                <a:spcPct val="150000"/>
              </a:lnSpc>
              <a:buFont typeface="+mj-lt"/>
              <a:buAutoNum type="arabicPeriod" startAt="8"/>
              <a:tabLst>
                <a:tab pos="457200" algn="l"/>
              </a:tabLst>
            </a:pPr>
            <a:r>
              <a:rPr lang="en-CA" sz="1200" dirty="0">
                <a:effectLst/>
                <a:ea typeface="Arial" panose="020B0604020202020204" pitchFamily="34" charset="0"/>
              </a:rPr>
              <a:t>Swanson, Kelly S., et al. "The International Scientific Association for Probiotics and Prebiotics (ISAPP) consensus statement on the definition and scope of synbiotics." Nature Reviews Gastroenterology &amp; Hepatology 17.11 (2020): 687-701.</a:t>
            </a:r>
            <a:endParaRPr lang="en-IN" sz="1200" dirty="0">
              <a:effectLst/>
              <a:ea typeface="Arial" panose="020B0604020202020204" pitchFamily="34" charset="0"/>
            </a:endParaRPr>
          </a:p>
          <a:p>
            <a:pPr marL="342900" lvl="0" indent="-342900">
              <a:lnSpc>
                <a:spcPct val="150000"/>
              </a:lnSpc>
              <a:buFont typeface="+mj-lt"/>
              <a:buAutoNum type="arabicPeriod" startAt="8"/>
              <a:tabLst>
                <a:tab pos="457200" algn="l"/>
              </a:tabLst>
            </a:pPr>
            <a:r>
              <a:rPr lang="en-IN" sz="1200" dirty="0">
                <a:effectLst/>
                <a:ea typeface="Arial" panose="020B0604020202020204" pitchFamily="34" charset="0"/>
              </a:rPr>
              <a:t>Tu, Min-Yu, et al. "Short-term effects of kefir-fermented milk consumption on bone mineral density and bone metabolism in a randomized clinical trial of osteoporotic patients." </a:t>
            </a:r>
            <a:r>
              <a:rPr lang="en-IN" sz="1200" i="1" dirty="0">
                <a:effectLst/>
                <a:ea typeface="Arial" panose="020B0604020202020204" pitchFamily="34" charset="0"/>
              </a:rPr>
              <a:t>PloS one</a:t>
            </a:r>
            <a:r>
              <a:rPr lang="en-IN" sz="1200" dirty="0">
                <a:effectLst/>
                <a:ea typeface="Arial" panose="020B0604020202020204" pitchFamily="34" charset="0"/>
              </a:rPr>
              <a:t> 10.12 (2015): e0144231.</a:t>
            </a:r>
          </a:p>
          <a:p>
            <a:pPr marL="342900" lvl="0" indent="-342900">
              <a:lnSpc>
                <a:spcPct val="150000"/>
              </a:lnSpc>
              <a:buFont typeface="+mj-lt"/>
              <a:buAutoNum type="arabicPeriod" startAt="8"/>
              <a:tabLst>
                <a:tab pos="457200" algn="l"/>
              </a:tabLst>
            </a:pPr>
            <a:r>
              <a:rPr lang="en-IN" sz="1200" dirty="0">
                <a:effectLst/>
                <a:ea typeface="Arial" panose="020B0604020202020204" pitchFamily="34" charset="0"/>
              </a:rPr>
              <a:t>Yago, Marc R., et al. "Gastric reacidification with betaine HCl in healthy volunteers with rabeprazole-induced hypochlorhydria." </a:t>
            </a:r>
            <a:r>
              <a:rPr lang="en-IN" sz="1200" i="1" dirty="0">
                <a:effectLst/>
                <a:ea typeface="Arial" panose="020B0604020202020204" pitchFamily="34" charset="0"/>
              </a:rPr>
              <a:t>Molecular pharmaceutics</a:t>
            </a:r>
            <a:r>
              <a:rPr lang="en-IN" sz="1200" dirty="0">
                <a:effectLst/>
                <a:ea typeface="Arial" panose="020B0604020202020204" pitchFamily="34" charset="0"/>
              </a:rPr>
              <a:t> 10.11 (2013): 4032-4037.</a:t>
            </a:r>
          </a:p>
          <a:p>
            <a:pPr marL="342900" lvl="0" indent="-342900">
              <a:lnSpc>
                <a:spcPct val="150000"/>
              </a:lnSpc>
              <a:buFont typeface="+mj-lt"/>
              <a:buAutoNum type="arabicPeriod" startAt="8"/>
              <a:tabLst>
                <a:tab pos="457200" algn="l"/>
              </a:tabLst>
            </a:pPr>
            <a:r>
              <a:rPr lang="en-IN" sz="1200" dirty="0">
                <a:effectLst/>
                <a:ea typeface="Arial" panose="020B0604020202020204" pitchFamily="34" charset="0"/>
              </a:rPr>
              <a:t>Zhou, QiQi, et al. "Randomised placebo-controlled trial of dietary glutamine supplements for postinfectious irritable bowel syndrome." Gut (2018): gutjnl-2017.</a:t>
            </a:r>
          </a:p>
          <a:p>
            <a:pPr marL="514350" indent="-514350">
              <a:buFont typeface="+mj-lt"/>
              <a:buAutoNum type="arabicPeriod" startAt="8"/>
            </a:pPr>
            <a:endParaRPr lang="en-CA" sz="1200" dirty="0"/>
          </a:p>
        </p:txBody>
      </p:sp>
    </p:spTree>
    <p:extLst>
      <p:ext uri="{BB962C8B-B14F-4D97-AF65-F5344CB8AC3E}">
        <p14:creationId xmlns:p14="http://schemas.microsoft.com/office/powerpoint/2010/main" val="72208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CE47-C123-AFCA-9C2C-7F91AE3DFF7F}"/>
              </a:ext>
            </a:extLst>
          </p:cNvPr>
          <p:cNvSpPr>
            <a:spLocks noGrp="1"/>
          </p:cNvSpPr>
          <p:nvPr>
            <p:ph type="title"/>
          </p:nvPr>
        </p:nvSpPr>
        <p:spPr/>
        <p:txBody>
          <a:bodyPr/>
          <a:lstStyle/>
          <a:p>
            <a:r>
              <a:rPr lang="en-CA" dirty="0"/>
              <a:t>Digestive Enzymes</a:t>
            </a:r>
          </a:p>
        </p:txBody>
      </p:sp>
      <p:sp>
        <p:nvSpPr>
          <p:cNvPr id="3" name="Content Placeholder 2">
            <a:extLst>
              <a:ext uri="{FF2B5EF4-FFF2-40B4-BE49-F238E27FC236}">
                <a16:creationId xmlns:a16="http://schemas.microsoft.com/office/drawing/2014/main" id="{D15E66EB-58BE-27D7-4721-8F36794B9525}"/>
              </a:ext>
            </a:extLst>
          </p:cNvPr>
          <p:cNvSpPr>
            <a:spLocks noGrp="1"/>
          </p:cNvSpPr>
          <p:nvPr>
            <p:ph idx="1"/>
          </p:nvPr>
        </p:nvSpPr>
        <p:spPr/>
        <p:txBody>
          <a:bodyPr>
            <a:normAutofit lnSpcReduction="10000"/>
          </a:bodyPr>
          <a:lstStyle/>
          <a:p>
            <a:pPr marL="0" indent="0">
              <a:buNone/>
            </a:pPr>
            <a:r>
              <a:rPr lang="en-CA" dirty="0"/>
              <a:t>Exocrine pancreatic insufficiency (EPI)</a:t>
            </a:r>
          </a:p>
          <a:p>
            <a:pPr marL="0" indent="0">
              <a:buNone/>
            </a:pPr>
            <a:r>
              <a:rPr lang="en-CA" dirty="0"/>
              <a:t>Symptoms</a:t>
            </a:r>
          </a:p>
          <a:p>
            <a:r>
              <a:rPr lang="en-CA" dirty="0"/>
              <a:t>Bloating</a:t>
            </a:r>
          </a:p>
          <a:p>
            <a:r>
              <a:rPr lang="en-CA" dirty="0"/>
              <a:t>Pain abdomen</a:t>
            </a:r>
          </a:p>
          <a:p>
            <a:r>
              <a:rPr lang="en-CA" dirty="0"/>
              <a:t>Diarrhea</a:t>
            </a:r>
          </a:p>
          <a:p>
            <a:r>
              <a:rPr lang="en-CA" dirty="0"/>
              <a:t>Loose, greasy, bad-smelling stools</a:t>
            </a:r>
          </a:p>
          <a:p>
            <a:r>
              <a:rPr lang="en-CA" dirty="0"/>
              <a:t>Flatulence</a:t>
            </a:r>
          </a:p>
          <a:p>
            <a:r>
              <a:rPr lang="en-CA" dirty="0"/>
              <a:t>Weight loss</a:t>
            </a:r>
          </a:p>
          <a:p>
            <a:r>
              <a:rPr lang="en-CA" dirty="0"/>
              <a:t>Rarely, low bone mass </a:t>
            </a:r>
          </a:p>
          <a:p>
            <a:endParaRPr lang="en-CA" dirty="0"/>
          </a:p>
        </p:txBody>
      </p:sp>
    </p:spTree>
    <p:extLst>
      <p:ext uri="{BB962C8B-B14F-4D97-AF65-F5344CB8AC3E}">
        <p14:creationId xmlns:p14="http://schemas.microsoft.com/office/powerpoint/2010/main" val="258414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95D2-4D7C-AD8E-8884-FDE9BE1B7720}"/>
              </a:ext>
            </a:extLst>
          </p:cNvPr>
          <p:cNvSpPr>
            <a:spLocks noGrp="1"/>
          </p:cNvSpPr>
          <p:nvPr>
            <p:ph type="title"/>
          </p:nvPr>
        </p:nvSpPr>
        <p:spPr/>
        <p:txBody>
          <a:bodyPr>
            <a:normAutofit/>
          </a:bodyPr>
          <a:lstStyle/>
          <a:p>
            <a:r>
              <a:rPr lang="en-CA" dirty="0"/>
              <a:t>Causes Of Exocrine Pancreatic Insufficiency (EPI)</a:t>
            </a:r>
          </a:p>
        </p:txBody>
      </p:sp>
      <p:sp>
        <p:nvSpPr>
          <p:cNvPr id="3" name="Content Placeholder 2">
            <a:extLst>
              <a:ext uri="{FF2B5EF4-FFF2-40B4-BE49-F238E27FC236}">
                <a16:creationId xmlns:a16="http://schemas.microsoft.com/office/drawing/2014/main" id="{48FFB320-0E9E-3947-FB2C-CA61B4E2D33D}"/>
              </a:ext>
            </a:extLst>
          </p:cNvPr>
          <p:cNvSpPr>
            <a:spLocks noGrp="1"/>
          </p:cNvSpPr>
          <p:nvPr>
            <p:ph idx="1"/>
          </p:nvPr>
        </p:nvSpPr>
        <p:spPr/>
        <p:txBody>
          <a:bodyPr>
            <a:normAutofit/>
          </a:bodyPr>
          <a:lstStyle/>
          <a:p>
            <a:pPr marL="0" indent="0">
              <a:buNone/>
            </a:pPr>
            <a:endParaRPr lang="en-CA" dirty="0"/>
          </a:p>
          <a:p>
            <a:r>
              <a:rPr lang="en-CA" dirty="0"/>
              <a:t>Chronic and acute pancreatitis</a:t>
            </a:r>
          </a:p>
          <a:p>
            <a:r>
              <a:rPr lang="en-CA" dirty="0"/>
              <a:t>Cystic fibrosis </a:t>
            </a:r>
          </a:p>
          <a:p>
            <a:r>
              <a:rPr lang="en-CA" dirty="0"/>
              <a:t>Pancreatic cancer </a:t>
            </a:r>
          </a:p>
          <a:p>
            <a:r>
              <a:rPr lang="en-CA" dirty="0"/>
              <a:t>Diabetes—types 1 and 2</a:t>
            </a:r>
          </a:p>
          <a:p>
            <a:r>
              <a:rPr lang="en-CA" dirty="0"/>
              <a:t>Untreated celiac disease</a:t>
            </a:r>
          </a:p>
          <a:p>
            <a:r>
              <a:rPr lang="en-CA" dirty="0"/>
              <a:t>Inflammatory bowel disease</a:t>
            </a:r>
          </a:p>
          <a:p>
            <a:r>
              <a:rPr lang="en-CA" dirty="0"/>
              <a:t>Zollinger-Ellison syndrome</a:t>
            </a:r>
          </a:p>
          <a:p>
            <a:endParaRPr lang="en-CA" dirty="0"/>
          </a:p>
        </p:txBody>
      </p:sp>
      <p:sp>
        <p:nvSpPr>
          <p:cNvPr id="4" name="TextBox 3">
            <a:extLst>
              <a:ext uri="{FF2B5EF4-FFF2-40B4-BE49-F238E27FC236}">
                <a16:creationId xmlns:a16="http://schemas.microsoft.com/office/drawing/2014/main" id="{388704D2-60B1-4FDE-5FA5-A268529AC8C5}"/>
              </a:ext>
            </a:extLst>
          </p:cNvPr>
          <p:cNvSpPr txBox="1"/>
          <p:nvPr/>
        </p:nvSpPr>
        <p:spPr>
          <a:xfrm>
            <a:off x="6991108" y="3819646"/>
            <a:ext cx="3274839" cy="1661993"/>
          </a:xfrm>
          <a:prstGeom prst="rect">
            <a:avLst/>
          </a:prstGeom>
          <a:solidFill>
            <a:schemeClr val="accent2">
              <a:lumMod val="40000"/>
              <a:lumOff val="60000"/>
            </a:schemeClr>
          </a:solidFill>
        </p:spPr>
        <p:txBody>
          <a:bodyPr wrap="square" rtlCol="0">
            <a:spAutoFit/>
          </a:bodyPr>
          <a:lstStyle/>
          <a:p>
            <a:r>
              <a:rPr lang="en-IN" sz="2800" dirty="0"/>
              <a:t>P</a:t>
            </a:r>
            <a:r>
              <a:rPr lang="en-IN" sz="2800" b="0" i="0" dirty="0">
                <a:effectLst/>
              </a:rPr>
              <a:t>orcine lipase 25,000-40,000 units </a:t>
            </a:r>
          </a:p>
          <a:p>
            <a:r>
              <a:rPr lang="en-IN" sz="2800" b="0" i="0" dirty="0">
                <a:effectLst/>
              </a:rPr>
              <a:t>per meal.</a:t>
            </a:r>
          </a:p>
          <a:p>
            <a:endParaRPr lang="en-CA" dirty="0"/>
          </a:p>
        </p:txBody>
      </p:sp>
    </p:spTree>
    <p:extLst>
      <p:ext uri="{BB962C8B-B14F-4D97-AF65-F5344CB8AC3E}">
        <p14:creationId xmlns:p14="http://schemas.microsoft.com/office/powerpoint/2010/main" val="36820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white sheet with black text&#10;&#10;Description automatically generated">
            <a:extLst>
              <a:ext uri="{FF2B5EF4-FFF2-40B4-BE49-F238E27FC236}">
                <a16:creationId xmlns:a16="http://schemas.microsoft.com/office/drawing/2014/main" id="{CE4D659A-BCFD-F5E4-0524-A52CC7C5F0DF}"/>
              </a:ext>
            </a:extLst>
          </p:cNvPr>
          <p:cNvPicPr>
            <a:picLocks noGrp="1" noChangeAspect="1"/>
          </p:cNvPicPr>
          <p:nvPr>
            <p:ph idx="1"/>
          </p:nvPr>
        </p:nvPicPr>
        <p:blipFill>
          <a:blip r:embed="rId2"/>
          <a:stretch>
            <a:fillRect/>
          </a:stretch>
        </p:blipFill>
        <p:spPr>
          <a:xfrm>
            <a:off x="2102403" y="643466"/>
            <a:ext cx="7987194" cy="5571067"/>
          </a:xfrm>
          <a:prstGeom prst="rect">
            <a:avLst/>
          </a:prstGeom>
        </p:spPr>
      </p:pic>
      <p:sp>
        <p:nvSpPr>
          <p:cNvPr id="5" name="TextBox 4">
            <a:extLst>
              <a:ext uri="{FF2B5EF4-FFF2-40B4-BE49-F238E27FC236}">
                <a16:creationId xmlns:a16="http://schemas.microsoft.com/office/drawing/2014/main" id="{33317526-957D-DBE6-4F78-695FB7B60785}"/>
              </a:ext>
            </a:extLst>
          </p:cNvPr>
          <p:cNvSpPr txBox="1"/>
          <p:nvPr/>
        </p:nvSpPr>
        <p:spPr>
          <a:xfrm>
            <a:off x="1944064" y="6403143"/>
            <a:ext cx="8303871" cy="276999"/>
          </a:xfrm>
          <a:prstGeom prst="rect">
            <a:avLst/>
          </a:prstGeom>
          <a:noFill/>
        </p:spPr>
        <p:txBody>
          <a:bodyPr wrap="square">
            <a:spAutoFit/>
          </a:bodyPr>
          <a:lstStyle/>
          <a:p>
            <a:pPr algn="ctr">
              <a:spcAft>
                <a:spcPts val="600"/>
              </a:spcAft>
            </a:pPr>
            <a:r>
              <a:rPr lang="en-IN" sz="1200" b="0" i="0" dirty="0">
                <a:solidFill>
                  <a:srgbClr val="222222"/>
                </a:solidFill>
                <a:effectLst/>
                <a:latin typeface="Arial" panose="020B0604020202020204" pitchFamily="34" charset="0"/>
              </a:rPr>
              <a:t>Roxas, Mario. "The role of enzyme supplementation in digestive disorders." </a:t>
            </a:r>
            <a:r>
              <a:rPr lang="en-IN" sz="1200" b="0" i="1" dirty="0">
                <a:solidFill>
                  <a:srgbClr val="222222"/>
                </a:solidFill>
                <a:effectLst/>
                <a:latin typeface="Arial" panose="020B0604020202020204" pitchFamily="34" charset="0"/>
              </a:rPr>
              <a:t>Alternative medicine review</a:t>
            </a:r>
            <a:r>
              <a:rPr lang="en-IN" sz="1200" b="0" i="0" dirty="0">
                <a:solidFill>
                  <a:srgbClr val="222222"/>
                </a:solidFill>
                <a:effectLst/>
                <a:latin typeface="Arial" panose="020B0604020202020204" pitchFamily="34" charset="0"/>
              </a:rPr>
              <a:t> 13.4 (2008).</a:t>
            </a:r>
            <a:endParaRPr lang="en-CA" sz="1200" dirty="0"/>
          </a:p>
        </p:txBody>
      </p:sp>
    </p:spTree>
    <p:extLst>
      <p:ext uri="{BB962C8B-B14F-4D97-AF65-F5344CB8AC3E}">
        <p14:creationId xmlns:p14="http://schemas.microsoft.com/office/powerpoint/2010/main" val="47732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D48A-164B-6B7F-40F0-008BFA72018E}"/>
              </a:ext>
            </a:extLst>
          </p:cNvPr>
          <p:cNvSpPr>
            <a:spLocks noGrp="1"/>
          </p:cNvSpPr>
          <p:nvPr>
            <p:ph type="title"/>
          </p:nvPr>
        </p:nvSpPr>
        <p:spPr/>
        <p:txBody>
          <a:bodyPr/>
          <a:lstStyle/>
          <a:p>
            <a:r>
              <a:rPr lang="en-CA" dirty="0"/>
              <a:t>Glutamine</a:t>
            </a:r>
          </a:p>
        </p:txBody>
      </p:sp>
      <p:sp>
        <p:nvSpPr>
          <p:cNvPr id="3" name="Content Placeholder 2">
            <a:extLst>
              <a:ext uri="{FF2B5EF4-FFF2-40B4-BE49-F238E27FC236}">
                <a16:creationId xmlns:a16="http://schemas.microsoft.com/office/drawing/2014/main" id="{53BFC20A-A44F-7272-B9D0-A80E405D3E2E}"/>
              </a:ext>
            </a:extLst>
          </p:cNvPr>
          <p:cNvSpPr>
            <a:spLocks noGrp="1"/>
          </p:cNvSpPr>
          <p:nvPr>
            <p:ph idx="1"/>
          </p:nvPr>
        </p:nvSpPr>
        <p:spPr/>
        <p:txBody>
          <a:bodyPr/>
          <a:lstStyle/>
          <a:p>
            <a:r>
              <a:rPr lang="en-IN" b="0" i="0" dirty="0">
                <a:solidFill>
                  <a:srgbClr val="222222"/>
                </a:solidFill>
                <a:effectLst/>
              </a:rPr>
              <a:t>Glutamine, </a:t>
            </a:r>
            <a:r>
              <a:rPr lang="en-IN" dirty="0">
                <a:solidFill>
                  <a:srgbClr val="222222"/>
                </a:solidFill>
              </a:rPr>
              <a:t>an </a:t>
            </a:r>
            <a:r>
              <a:rPr lang="en-IN" b="0" i="0" dirty="0">
                <a:solidFill>
                  <a:srgbClr val="222222"/>
                </a:solidFill>
                <a:effectLst/>
              </a:rPr>
              <a:t>amino acid is a major substrate utilized by intestinal cells.</a:t>
            </a:r>
          </a:p>
          <a:p>
            <a:r>
              <a:rPr lang="en-IN" b="0" i="0" dirty="0">
                <a:solidFill>
                  <a:srgbClr val="222222"/>
                </a:solidFill>
                <a:effectLst/>
              </a:rPr>
              <a:t>Helps with maintaining intestinal barrier function, modulation of inflammation, and regulating stress responses and apoptosis.</a:t>
            </a:r>
          </a:p>
          <a:p>
            <a:r>
              <a:rPr lang="en-IN" dirty="0">
                <a:solidFill>
                  <a:srgbClr val="222222"/>
                </a:solidFill>
              </a:rPr>
              <a:t>Plasma levels of glutamine do not reflect tissue levels.</a:t>
            </a:r>
          </a:p>
          <a:p>
            <a:pPr marL="0" indent="0">
              <a:buNone/>
            </a:pPr>
            <a:endParaRPr lang="en-IN" dirty="0">
              <a:solidFill>
                <a:srgbClr val="222222"/>
              </a:solidFill>
            </a:endParaRPr>
          </a:p>
          <a:p>
            <a:endParaRPr lang="en-CA" dirty="0"/>
          </a:p>
        </p:txBody>
      </p:sp>
      <p:sp>
        <p:nvSpPr>
          <p:cNvPr id="5" name="TextBox 4">
            <a:extLst>
              <a:ext uri="{FF2B5EF4-FFF2-40B4-BE49-F238E27FC236}">
                <a16:creationId xmlns:a16="http://schemas.microsoft.com/office/drawing/2014/main" id="{046092DA-E8DB-0C09-BF65-34AE533EED76}"/>
              </a:ext>
            </a:extLst>
          </p:cNvPr>
          <p:cNvSpPr txBox="1"/>
          <p:nvPr/>
        </p:nvSpPr>
        <p:spPr>
          <a:xfrm>
            <a:off x="2097024" y="5850235"/>
            <a:ext cx="7997952"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Kim, Min-Hyun, and Hyeyoung Kim. "The roles of glutamine in the intestine and its implication in intestinal diseases." </a:t>
            </a:r>
            <a:r>
              <a:rPr lang="en-IN" sz="1200" b="0" i="1" dirty="0">
                <a:solidFill>
                  <a:srgbClr val="222222"/>
                </a:solidFill>
                <a:effectLst/>
                <a:latin typeface="Arial" panose="020B0604020202020204" pitchFamily="34" charset="0"/>
              </a:rPr>
              <a:t>International journal of molecular sciences</a:t>
            </a:r>
            <a:r>
              <a:rPr lang="en-IN" sz="1200" b="0" i="0" dirty="0">
                <a:solidFill>
                  <a:srgbClr val="222222"/>
                </a:solidFill>
                <a:effectLst/>
                <a:latin typeface="Arial" panose="020B0604020202020204" pitchFamily="34" charset="0"/>
              </a:rPr>
              <a:t> 18.5 (2017): 1051.</a:t>
            </a:r>
            <a:endParaRPr lang="en-CA" sz="1200" dirty="0"/>
          </a:p>
        </p:txBody>
      </p:sp>
    </p:spTree>
    <p:extLst>
      <p:ext uri="{BB962C8B-B14F-4D97-AF65-F5344CB8AC3E}">
        <p14:creationId xmlns:p14="http://schemas.microsoft.com/office/powerpoint/2010/main" val="23691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5E8C-3E4A-AC0C-8F5A-A0EBCBA1B046}"/>
              </a:ext>
            </a:extLst>
          </p:cNvPr>
          <p:cNvSpPr>
            <a:spLocks noGrp="1"/>
          </p:cNvSpPr>
          <p:nvPr>
            <p:ph type="title"/>
          </p:nvPr>
        </p:nvSpPr>
        <p:spPr/>
        <p:txBody>
          <a:bodyPr/>
          <a:lstStyle/>
          <a:p>
            <a:r>
              <a:rPr lang="en-CA" dirty="0"/>
              <a:t>Glutamine in IBS</a:t>
            </a:r>
          </a:p>
        </p:txBody>
      </p:sp>
      <p:sp>
        <p:nvSpPr>
          <p:cNvPr id="3" name="Content Placeholder 2">
            <a:extLst>
              <a:ext uri="{FF2B5EF4-FFF2-40B4-BE49-F238E27FC236}">
                <a16:creationId xmlns:a16="http://schemas.microsoft.com/office/drawing/2014/main" id="{DCA3D6D5-62E0-E069-C0B7-79EC89135860}"/>
              </a:ext>
            </a:extLst>
          </p:cNvPr>
          <p:cNvSpPr>
            <a:spLocks noGrp="1"/>
          </p:cNvSpPr>
          <p:nvPr>
            <p:ph idx="1"/>
          </p:nvPr>
        </p:nvSpPr>
        <p:spPr>
          <a:xfrm>
            <a:off x="838200" y="2287290"/>
            <a:ext cx="10515600" cy="3160903"/>
          </a:xfrm>
        </p:spPr>
        <p:txBody>
          <a:bodyPr/>
          <a:lstStyle/>
          <a:p>
            <a:r>
              <a:rPr lang="en-CA" dirty="0"/>
              <a:t>5 grams of glutamine 3 times a day in patients with post infectious IBS-D</a:t>
            </a:r>
          </a:p>
          <a:p>
            <a:r>
              <a:rPr lang="en-IN" b="0" i="0" dirty="0">
                <a:solidFill>
                  <a:srgbClr val="212121"/>
                </a:solidFill>
                <a:effectLst/>
                <a:latin typeface="Cambria" panose="02040503050406030204" pitchFamily="18" charset="0"/>
              </a:rPr>
              <a:t>The primary end point was a reduction of ≥50 points on the Irritable Bowel Syndrome Severity Scoring System (IBS-SS). </a:t>
            </a:r>
          </a:p>
          <a:p>
            <a:r>
              <a:rPr lang="en-IN" b="0" i="0" dirty="0">
                <a:solidFill>
                  <a:srgbClr val="212121"/>
                </a:solidFill>
                <a:effectLst/>
                <a:latin typeface="Cambria" panose="02040503050406030204" pitchFamily="18" charset="0"/>
              </a:rPr>
              <a:t>43 of 54 patients (79.6%) in the glutamine group had a reduction of 50 points or more vs. 3 of 52 (5.8%) in the placebo group.</a:t>
            </a:r>
            <a:endParaRPr lang="en-CA" dirty="0"/>
          </a:p>
        </p:txBody>
      </p:sp>
      <p:sp>
        <p:nvSpPr>
          <p:cNvPr id="5" name="TextBox 4">
            <a:extLst>
              <a:ext uri="{FF2B5EF4-FFF2-40B4-BE49-F238E27FC236}">
                <a16:creationId xmlns:a16="http://schemas.microsoft.com/office/drawing/2014/main" id="{6B381FB5-2A5C-ED67-68A0-EC040C0169CC}"/>
              </a:ext>
            </a:extLst>
          </p:cNvPr>
          <p:cNvSpPr txBox="1"/>
          <p:nvPr/>
        </p:nvSpPr>
        <p:spPr>
          <a:xfrm>
            <a:off x="3046071" y="6044795"/>
            <a:ext cx="6099858"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Zhou, QiQi, et al. "Randomised placebo-controlled trial of dietary glutamine supplements for postinfectious irritable bowel syndrome." </a:t>
            </a:r>
            <a:r>
              <a:rPr lang="en-IN" sz="1200" b="0" i="1" dirty="0">
                <a:solidFill>
                  <a:srgbClr val="222222"/>
                </a:solidFill>
                <a:effectLst/>
                <a:latin typeface="Arial" panose="020B0604020202020204" pitchFamily="34" charset="0"/>
              </a:rPr>
              <a:t>Gut</a:t>
            </a:r>
            <a:r>
              <a:rPr lang="en-IN" sz="1200" b="0" i="0" dirty="0">
                <a:solidFill>
                  <a:srgbClr val="222222"/>
                </a:solidFill>
                <a:effectLst/>
                <a:latin typeface="Arial" panose="020B0604020202020204" pitchFamily="34" charset="0"/>
              </a:rPr>
              <a:t> (2018): gutjnl-2017.</a:t>
            </a:r>
            <a:endParaRPr lang="en-CA" sz="1200" dirty="0"/>
          </a:p>
        </p:txBody>
      </p:sp>
    </p:spTree>
    <p:extLst>
      <p:ext uri="{BB962C8B-B14F-4D97-AF65-F5344CB8AC3E}">
        <p14:creationId xmlns:p14="http://schemas.microsoft.com/office/powerpoint/2010/main" val="114827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0670-E627-E5E6-B391-E821126E062E}"/>
              </a:ext>
            </a:extLst>
          </p:cNvPr>
          <p:cNvSpPr>
            <a:spLocks noGrp="1"/>
          </p:cNvSpPr>
          <p:nvPr>
            <p:ph type="title"/>
          </p:nvPr>
        </p:nvSpPr>
        <p:spPr/>
        <p:txBody>
          <a:bodyPr/>
          <a:lstStyle/>
          <a:p>
            <a:r>
              <a:rPr lang="en-CA" dirty="0"/>
              <a:t>Zinc Carnosine (Polaprezinc)</a:t>
            </a:r>
          </a:p>
        </p:txBody>
      </p:sp>
      <p:sp>
        <p:nvSpPr>
          <p:cNvPr id="3" name="Content Placeholder 2">
            <a:extLst>
              <a:ext uri="{FF2B5EF4-FFF2-40B4-BE49-F238E27FC236}">
                <a16:creationId xmlns:a16="http://schemas.microsoft.com/office/drawing/2014/main" id="{D3F1DE9C-AAE0-C21F-13E2-3CDA95F7A010}"/>
              </a:ext>
            </a:extLst>
          </p:cNvPr>
          <p:cNvSpPr>
            <a:spLocks noGrp="1"/>
          </p:cNvSpPr>
          <p:nvPr>
            <p:ph idx="1"/>
          </p:nvPr>
        </p:nvSpPr>
        <p:spPr/>
        <p:txBody>
          <a:bodyPr/>
          <a:lstStyle/>
          <a:p>
            <a:r>
              <a:rPr lang="en-IN" b="0" i="0" dirty="0">
                <a:solidFill>
                  <a:srgbClr val="212121"/>
                </a:solidFill>
                <a:effectLst/>
                <a:latin typeface="Cambria" panose="02040503050406030204" pitchFamily="18" charset="0"/>
              </a:rPr>
              <a:t>Gastric mucosal protective agent </a:t>
            </a:r>
          </a:p>
          <a:p>
            <a:r>
              <a:rPr lang="en-IN" b="0" i="0" dirty="0">
                <a:solidFill>
                  <a:srgbClr val="212121"/>
                </a:solidFill>
                <a:effectLst/>
                <a:latin typeface="Cambria" panose="02040503050406030204" pitchFamily="18" charset="0"/>
              </a:rPr>
              <a:t>Improves the eradication rates of </a:t>
            </a:r>
            <a:r>
              <a:rPr lang="en-IN" i="1" dirty="0">
                <a:solidFill>
                  <a:srgbClr val="212121"/>
                </a:solidFill>
                <a:latin typeface="Cambria" panose="02040503050406030204" pitchFamily="18" charset="0"/>
              </a:rPr>
              <a:t>H</a:t>
            </a:r>
            <a:r>
              <a:rPr lang="en-IN" b="0" i="1" dirty="0">
                <a:solidFill>
                  <a:srgbClr val="212121"/>
                </a:solidFill>
                <a:effectLst/>
                <a:latin typeface="Cambria" panose="02040503050406030204" pitchFamily="18" charset="0"/>
              </a:rPr>
              <a:t>elicobacter </a:t>
            </a:r>
            <a:r>
              <a:rPr lang="en-IN" i="1" dirty="0">
                <a:solidFill>
                  <a:srgbClr val="212121"/>
                </a:solidFill>
                <a:latin typeface="Cambria" panose="02040503050406030204" pitchFamily="18" charset="0"/>
              </a:rPr>
              <a:t>P</a:t>
            </a:r>
            <a:r>
              <a:rPr lang="en-IN" b="0" i="1" dirty="0">
                <a:solidFill>
                  <a:srgbClr val="212121"/>
                </a:solidFill>
                <a:effectLst/>
                <a:latin typeface="Cambria" panose="02040503050406030204" pitchFamily="18" charset="0"/>
              </a:rPr>
              <a:t>ylori</a:t>
            </a:r>
            <a:r>
              <a:rPr lang="en-IN" b="0" i="0" dirty="0">
                <a:solidFill>
                  <a:srgbClr val="212121"/>
                </a:solidFill>
                <a:effectLst/>
                <a:latin typeface="Cambria" panose="02040503050406030204" pitchFamily="18" charset="0"/>
              </a:rPr>
              <a:t> </a:t>
            </a:r>
          </a:p>
          <a:p>
            <a:r>
              <a:rPr lang="en-IN" b="0" i="0" dirty="0">
                <a:solidFill>
                  <a:srgbClr val="212121"/>
                </a:solidFill>
                <a:effectLst/>
                <a:latin typeface="Cambria" panose="02040503050406030204" pitchFamily="18" charset="0"/>
              </a:rPr>
              <a:t>Has antioxidant  and antiapoptotic effects </a:t>
            </a:r>
          </a:p>
          <a:p>
            <a:r>
              <a:rPr lang="en-IN" dirty="0">
                <a:solidFill>
                  <a:srgbClr val="212121"/>
                </a:solidFill>
                <a:latin typeface="Cambria" panose="02040503050406030204" pitchFamily="18" charset="0"/>
              </a:rPr>
              <a:t>Reduces inflammation</a:t>
            </a:r>
          </a:p>
          <a:p>
            <a:r>
              <a:rPr lang="en-IN" b="0" i="0" dirty="0">
                <a:solidFill>
                  <a:srgbClr val="212121"/>
                </a:solidFill>
                <a:effectLst/>
                <a:latin typeface="Cambria" panose="02040503050406030204" pitchFamily="18" charset="0"/>
              </a:rPr>
              <a:t>Promotes the healing of peptic ulcers and improve the quality of ulcer healing.</a:t>
            </a:r>
          </a:p>
          <a:p>
            <a:r>
              <a:rPr lang="en-IN" dirty="0">
                <a:solidFill>
                  <a:srgbClr val="212121"/>
                </a:solidFill>
                <a:latin typeface="Cambria" panose="02040503050406030204" pitchFamily="18" charset="0"/>
              </a:rPr>
              <a:t>Dosage Total 150 mg of Zinc Carnosine in 2-3 divided doses. At least 8 weeks. Provides 32 mg of Zn. (Zn and Cu need to remain in balance)</a:t>
            </a:r>
            <a:endParaRPr lang="en-CA" dirty="0"/>
          </a:p>
        </p:txBody>
      </p:sp>
      <p:sp>
        <p:nvSpPr>
          <p:cNvPr id="5" name="TextBox 4">
            <a:extLst>
              <a:ext uri="{FF2B5EF4-FFF2-40B4-BE49-F238E27FC236}">
                <a16:creationId xmlns:a16="http://schemas.microsoft.com/office/drawing/2014/main" id="{C9C1F6A7-C928-0A26-071C-DA190914852E}"/>
              </a:ext>
            </a:extLst>
          </p:cNvPr>
          <p:cNvSpPr txBox="1"/>
          <p:nvPr/>
        </p:nvSpPr>
        <p:spPr>
          <a:xfrm>
            <a:off x="3048000" y="6176963"/>
            <a:ext cx="6096000"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Li, Mingru, et al. "Recent advances on polaprezinc for medical use." </a:t>
            </a:r>
            <a:r>
              <a:rPr lang="en-IN" sz="1200" b="0" i="1" dirty="0">
                <a:solidFill>
                  <a:srgbClr val="222222"/>
                </a:solidFill>
                <a:effectLst/>
                <a:latin typeface="Arial" panose="020B0604020202020204" pitchFamily="34" charset="0"/>
              </a:rPr>
              <a:t>Experimental and Therapeutic Medicine</a:t>
            </a:r>
            <a:r>
              <a:rPr lang="en-IN" sz="1200" b="0" i="0" dirty="0">
                <a:solidFill>
                  <a:srgbClr val="222222"/>
                </a:solidFill>
                <a:effectLst/>
                <a:latin typeface="Arial" panose="020B0604020202020204" pitchFamily="34" charset="0"/>
              </a:rPr>
              <a:t> 22.6 (2021): 1-7.</a:t>
            </a:r>
            <a:endParaRPr lang="en-CA" sz="1200" dirty="0"/>
          </a:p>
        </p:txBody>
      </p:sp>
    </p:spTree>
    <p:extLst>
      <p:ext uri="{BB962C8B-B14F-4D97-AF65-F5344CB8AC3E}">
        <p14:creationId xmlns:p14="http://schemas.microsoft.com/office/powerpoint/2010/main" val="329372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FBBC7C-AD7B-862F-5783-78E2927D0C14}"/>
              </a:ext>
            </a:extLst>
          </p:cNvPr>
          <p:cNvSpPr>
            <a:spLocks noGrp="1"/>
          </p:cNvSpPr>
          <p:nvPr>
            <p:ph type="title"/>
          </p:nvPr>
        </p:nvSpPr>
        <p:spPr/>
        <p:txBody>
          <a:bodyPr/>
          <a:lstStyle/>
          <a:p>
            <a:r>
              <a:rPr lang="en-CA" dirty="0"/>
              <a:t>Low Stomach Acid</a:t>
            </a:r>
          </a:p>
        </p:txBody>
      </p:sp>
      <p:sp>
        <p:nvSpPr>
          <p:cNvPr id="6" name="TextBox 5">
            <a:extLst>
              <a:ext uri="{FF2B5EF4-FFF2-40B4-BE49-F238E27FC236}">
                <a16:creationId xmlns:a16="http://schemas.microsoft.com/office/drawing/2014/main" id="{9D348054-66EA-9FBC-0BA3-5CF4CBCA7D85}"/>
              </a:ext>
            </a:extLst>
          </p:cNvPr>
          <p:cNvSpPr txBox="1"/>
          <p:nvPr/>
        </p:nvSpPr>
        <p:spPr>
          <a:xfrm>
            <a:off x="1916493" y="5899003"/>
            <a:ext cx="8468868" cy="461665"/>
          </a:xfrm>
          <a:prstGeom prst="rect">
            <a:avLst/>
          </a:prstGeom>
          <a:noFill/>
        </p:spPr>
        <p:txBody>
          <a:bodyPr wrap="square">
            <a:spAutoFit/>
          </a:bodyPr>
          <a:lstStyle/>
          <a:p>
            <a:pPr algn="ctr"/>
            <a:r>
              <a:rPr lang="en-IN" sz="1200" b="0" i="0" dirty="0">
                <a:solidFill>
                  <a:srgbClr val="222222"/>
                </a:solidFill>
                <a:effectLst/>
                <a:latin typeface="Arial" panose="020B0604020202020204" pitchFamily="34" charset="0"/>
              </a:rPr>
              <a:t>Guilliams, Thomas G., and Lindsey E. Drake. "Meal-Time Supplementation with Betaine HCl for Functional Hypochlorhydria: What is the Evidence?." </a:t>
            </a:r>
            <a:r>
              <a:rPr lang="en-IN" sz="1200" b="0" i="1" dirty="0">
                <a:solidFill>
                  <a:srgbClr val="222222"/>
                </a:solidFill>
                <a:effectLst/>
                <a:latin typeface="Arial" panose="020B0604020202020204" pitchFamily="34" charset="0"/>
              </a:rPr>
              <a:t>Integrative Medicine: A Clinician's Journal</a:t>
            </a:r>
            <a:r>
              <a:rPr lang="en-IN" sz="1200" b="0" i="0" dirty="0">
                <a:solidFill>
                  <a:srgbClr val="222222"/>
                </a:solidFill>
                <a:effectLst/>
                <a:latin typeface="Arial" panose="020B0604020202020204" pitchFamily="34" charset="0"/>
              </a:rPr>
              <a:t> 19.1 (2020): 32.</a:t>
            </a:r>
            <a:endParaRPr lang="en-CA" sz="1200" dirty="0"/>
          </a:p>
        </p:txBody>
      </p:sp>
      <p:graphicFrame>
        <p:nvGraphicFramePr>
          <p:cNvPr id="7" name="Table 6">
            <a:extLst>
              <a:ext uri="{FF2B5EF4-FFF2-40B4-BE49-F238E27FC236}">
                <a16:creationId xmlns:a16="http://schemas.microsoft.com/office/drawing/2014/main" id="{0CE20CB1-23E8-75C1-7CC3-A4B8BD5F85D6}"/>
              </a:ext>
            </a:extLst>
          </p:cNvPr>
          <p:cNvGraphicFramePr>
            <a:graphicFrameLocks noGrp="1"/>
          </p:cNvGraphicFramePr>
          <p:nvPr>
            <p:extLst>
              <p:ext uri="{D42A27DB-BD31-4B8C-83A1-F6EECF244321}">
                <p14:modId xmlns:p14="http://schemas.microsoft.com/office/powerpoint/2010/main" val="1313069945"/>
              </p:ext>
            </p:extLst>
          </p:nvPr>
        </p:nvGraphicFramePr>
        <p:xfrm>
          <a:off x="2865120" y="2176558"/>
          <a:ext cx="6571615" cy="2846545"/>
        </p:xfrm>
        <a:graphic>
          <a:graphicData uri="http://schemas.openxmlformats.org/drawingml/2006/table">
            <a:tbl>
              <a:tblPr firstRow="1" bandRow="1">
                <a:tableStyleId>{5C22544A-7EE6-4342-B048-85BDC9FD1C3A}</a:tableStyleId>
              </a:tblPr>
              <a:tblGrid>
                <a:gridCol w="3797351">
                  <a:extLst>
                    <a:ext uri="{9D8B030D-6E8A-4147-A177-3AD203B41FA5}">
                      <a16:colId xmlns:a16="http://schemas.microsoft.com/office/drawing/2014/main" val="3738234141"/>
                    </a:ext>
                  </a:extLst>
                </a:gridCol>
                <a:gridCol w="2774264">
                  <a:extLst>
                    <a:ext uri="{9D8B030D-6E8A-4147-A177-3AD203B41FA5}">
                      <a16:colId xmlns:a16="http://schemas.microsoft.com/office/drawing/2014/main" val="521299134"/>
                    </a:ext>
                  </a:extLst>
                </a:gridCol>
              </a:tblGrid>
              <a:tr h="563053">
                <a:tc>
                  <a:txBody>
                    <a:bodyPr/>
                    <a:lstStyle/>
                    <a:p>
                      <a:pPr algn="ctr"/>
                      <a:r>
                        <a:rPr lang="en-CA" dirty="0"/>
                        <a:t>Condition</a:t>
                      </a:r>
                    </a:p>
                  </a:txBody>
                  <a:tcPr/>
                </a:tc>
                <a:tc>
                  <a:txBody>
                    <a:bodyPr/>
                    <a:lstStyle/>
                    <a:p>
                      <a:pPr algn="ctr"/>
                      <a:r>
                        <a:rPr lang="en-CA" dirty="0"/>
                        <a:t>Gastric pH</a:t>
                      </a:r>
                    </a:p>
                  </a:txBody>
                  <a:tcPr/>
                </a:tc>
                <a:extLst>
                  <a:ext uri="{0D108BD9-81ED-4DB2-BD59-A6C34878D82A}">
                    <a16:rowId xmlns:a16="http://schemas.microsoft.com/office/drawing/2014/main" val="3065228906"/>
                  </a:ext>
                </a:extLst>
              </a:tr>
              <a:tr h="570873">
                <a:tc>
                  <a:txBody>
                    <a:bodyPr/>
                    <a:lstStyle/>
                    <a:p>
                      <a:r>
                        <a:rPr lang="en-CA" dirty="0"/>
                        <a:t>Normal</a:t>
                      </a:r>
                    </a:p>
                  </a:txBody>
                  <a:tcPr/>
                </a:tc>
                <a:tc>
                  <a:txBody>
                    <a:bodyPr/>
                    <a:lstStyle/>
                    <a:p>
                      <a:pPr algn="ctr"/>
                      <a:r>
                        <a:rPr lang="en-CA" dirty="0"/>
                        <a:t>Less than 3</a:t>
                      </a:r>
                    </a:p>
                  </a:txBody>
                  <a:tcPr/>
                </a:tc>
                <a:extLst>
                  <a:ext uri="{0D108BD9-81ED-4DB2-BD59-A6C34878D82A}">
                    <a16:rowId xmlns:a16="http://schemas.microsoft.com/office/drawing/2014/main" val="28073575"/>
                  </a:ext>
                </a:extLst>
              </a:tr>
              <a:tr h="570873">
                <a:tc>
                  <a:txBody>
                    <a:bodyPr/>
                    <a:lstStyle/>
                    <a:p>
                      <a:r>
                        <a:rPr lang="en-CA" dirty="0"/>
                        <a:t>Hypochlorhydria</a:t>
                      </a:r>
                    </a:p>
                  </a:txBody>
                  <a:tcPr/>
                </a:tc>
                <a:tc>
                  <a:txBody>
                    <a:bodyPr/>
                    <a:lstStyle/>
                    <a:p>
                      <a:pPr algn="ctr"/>
                      <a:r>
                        <a:rPr lang="en-CA" dirty="0"/>
                        <a:t>Greater than 3</a:t>
                      </a:r>
                    </a:p>
                  </a:txBody>
                  <a:tcPr/>
                </a:tc>
                <a:extLst>
                  <a:ext uri="{0D108BD9-81ED-4DB2-BD59-A6C34878D82A}">
                    <a16:rowId xmlns:a16="http://schemas.microsoft.com/office/drawing/2014/main" val="461483175"/>
                  </a:ext>
                </a:extLst>
              </a:tr>
              <a:tr h="570873">
                <a:tc>
                  <a:txBody>
                    <a:bodyPr/>
                    <a:lstStyle/>
                    <a:p>
                      <a:r>
                        <a:rPr lang="en-CA" dirty="0"/>
                        <a:t>Achlorhydria</a:t>
                      </a:r>
                    </a:p>
                  </a:txBody>
                  <a:tcPr/>
                </a:tc>
                <a:tc>
                  <a:txBody>
                    <a:bodyPr/>
                    <a:lstStyle/>
                    <a:p>
                      <a:pPr algn="ctr"/>
                      <a:r>
                        <a:rPr lang="en-CA" dirty="0"/>
                        <a:t>Greater than 7</a:t>
                      </a:r>
                    </a:p>
                  </a:txBody>
                  <a:tcPr/>
                </a:tc>
                <a:extLst>
                  <a:ext uri="{0D108BD9-81ED-4DB2-BD59-A6C34878D82A}">
                    <a16:rowId xmlns:a16="http://schemas.microsoft.com/office/drawing/2014/main" val="142582973"/>
                  </a:ext>
                </a:extLst>
              </a:tr>
              <a:tr h="570873">
                <a:tc>
                  <a:txBody>
                    <a:bodyPr/>
                    <a:lstStyle/>
                    <a:p>
                      <a:r>
                        <a:rPr lang="en-CA" dirty="0"/>
                        <a:t>People on proton-pump inhibitors</a:t>
                      </a:r>
                    </a:p>
                  </a:txBody>
                  <a:tcPr/>
                </a:tc>
                <a:tc>
                  <a:txBody>
                    <a:bodyPr/>
                    <a:lstStyle/>
                    <a:p>
                      <a:pPr algn="ctr"/>
                      <a:r>
                        <a:rPr lang="en-CA" dirty="0"/>
                        <a:t>5-7</a:t>
                      </a:r>
                    </a:p>
                  </a:txBody>
                  <a:tcPr/>
                </a:tc>
                <a:extLst>
                  <a:ext uri="{0D108BD9-81ED-4DB2-BD59-A6C34878D82A}">
                    <a16:rowId xmlns:a16="http://schemas.microsoft.com/office/drawing/2014/main" val="4200885207"/>
                  </a:ext>
                </a:extLst>
              </a:tr>
            </a:tbl>
          </a:graphicData>
        </a:graphic>
      </p:graphicFrame>
    </p:spTree>
    <p:extLst>
      <p:ext uri="{BB962C8B-B14F-4D97-AF65-F5344CB8AC3E}">
        <p14:creationId xmlns:p14="http://schemas.microsoft.com/office/powerpoint/2010/main" val="342697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2263</Words>
  <Application>Microsoft Macintosh PowerPoint</Application>
  <PresentationFormat>Widescreen</PresentationFormat>
  <Paragraphs>187</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vt:lpstr>
      <vt:lpstr>Helvetica</vt:lpstr>
      <vt:lpstr>Inter</vt:lpstr>
      <vt:lpstr>Office Theme</vt:lpstr>
      <vt:lpstr>Webinar 4</vt:lpstr>
      <vt:lpstr>Overview</vt:lpstr>
      <vt:lpstr>Digestive Enzymes</vt:lpstr>
      <vt:lpstr>Causes Of Exocrine Pancreatic Insufficiency (EPI)</vt:lpstr>
      <vt:lpstr>PowerPoint Presentation</vt:lpstr>
      <vt:lpstr>Glutamine</vt:lpstr>
      <vt:lpstr>Glutamine in IBS</vt:lpstr>
      <vt:lpstr>Zinc Carnosine (Polaprezinc)</vt:lpstr>
      <vt:lpstr>Low Stomach Acid</vt:lpstr>
      <vt:lpstr>Causes of Low Stomach Acid</vt:lpstr>
      <vt:lpstr>Consequences of Low Stomach Acid</vt:lpstr>
      <vt:lpstr>Gastric Re-acidification with Betaine HCl</vt:lpstr>
      <vt:lpstr>Low Stomach Acid And Betaine Hydrochloride</vt:lpstr>
      <vt:lpstr>Probiotics, Prebiotics,  Synbiotics, Fermented Food</vt:lpstr>
      <vt:lpstr>Probiotics</vt:lpstr>
      <vt:lpstr>What Conditions</vt:lpstr>
      <vt:lpstr>How Do Probiotics Work?</vt:lpstr>
      <vt:lpstr>Prebiotics</vt:lpstr>
      <vt:lpstr>Synbiotics</vt:lpstr>
      <vt:lpstr>PowerPoint Presentation</vt:lpstr>
      <vt:lpstr>What about fermented food?</vt:lpstr>
      <vt:lpstr>Kefir-fermented Milk and Bone Health</vt:lpstr>
      <vt:lpstr>Peppermint Oil (IB Guard)</vt:lpstr>
      <vt:lpstr>Herbal therapy compared with Rifaximin in SIBO</vt:lpstr>
      <vt:lpstr>Apple Cider Vinegar (ACV) </vt:lpstr>
      <vt:lpstr>Ginger</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4</dc:title>
  <dc:subject/>
  <dc:creator>Dr. Shabnam Das Kar MD</dc:creator>
  <cp:keywords/>
  <dc:description/>
  <cp:lastModifiedBy>Dr. Shabnam Das Kar MD</cp:lastModifiedBy>
  <cp:revision>1</cp:revision>
  <dcterms:created xsi:type="dcterms:W3CDTF">2023-12-20T21:15:22Z</dcterms:created>
  <dcterms:modified xsi:type="dcterms:W3CDTF">2023-12-26T21:39:02Z</dcterms:modified>
  <cp:category/>
</cp:coreProperties>
</file>